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20" r:id="rId31"/>
    <p:sldId id="321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9" r:id="rId60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9346" y="2742387"/>
            <a:ext cx="6385306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2163" y="4880254"/>
            <a:ext cx="9059672" cy="174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E6131-6597-D94B-97F4-74E18C5A9A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88"/>
            <a:ext cx="9144000" cy="923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51303" y="1002211"/>
            <a:ext cx="4264660" cy="2463800"/>
          </a:xfrm>
        </p:spPr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DB531E7-C3BF-1739-2172-A2358803E1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88"/>
            <a:ext cx="9144000" cy="923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18666D-07F5-02FC-0E4D-38BBEAD8A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88"/>
            <a:ext cx="9144000" cy="923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B774D4-6E55-396F-1898-BFC9F68C28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988"/>
            <a:ext cx="9144000" cy="923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g object 17"/>
          <p:cNvSpPr/>
          <p:nvPr/>
        </p:nvSpPr>
        <p:spPr>
          <a:xfrm>
            <a:off x="8829802" y="6597357"/>
            <a:ext cx="314325" cy="260985"/>
          </a:xfrm>
          <a:custGeom>
            <a:avLst/>
            <a:gdLst/>
            <a:ahLst/>
            <a:cxnLst/>
            <a:rect l="l" t="t" r="r" b="b"/>
            <a:pathLst>
              <a:path w="314325" h="260984">
                <a:moveTo>
                  <a:pt x="175641" y="0"/>
                </a:moveTo>
                <a:lnTo>
                  <a:pt x="138556" y="0"/>
                </a:lnTo>
                <a:lnTo>
                  <a:pt x="94739" y="7060"/>
                </a:lnTo>
                <a:lnTo>
                  <a:pt x="56701" y="26719"/>
                </a:lnTo>
                <a:lnTo>
                  <a:pt x="26716" y="56699"/>
                </a:lnTo>
                <a:lnTo>
                  <a:pt x="7058" y="94717"/>
                </a:lnTo>
                <a:lnTo>
                  <a:pt x="0" y="138493"/>
                </a:lnTo>
                <a:lnTo>
                  <a:pt x="7058" y="182269"/>
                </a:lnTo>
                <a:lnTo>
                  <a:pt x="26716" y="220289"/>
                </a:lnTo>
                <a:lnTo>
                  <a:pt x="56701" y="250269"/>
                </a:lnTo>
                <a:lnTo>
                  <a:pt x="76762" y="260638"/>
                </a:lnTo>
                <a:lnTo>
                  <a:pt x="237435" y="260638"/>
                </a:lnTo>
                <a:lnTo>
                  <a:pt x="257496" y="250269"/>
                </a:lnTo>
                <a:lnTo>
                  <a:pt x="287481" y="220289"/>
                </a:lnTo>
                <a:lnTo>
                  <a:pt x="307139" y="182269"/>
                </a:lnTo>
                <a:lnTo>
                  <a:pt x="314197" y="138493"/>
                </a:lnTo>
                <a:lnTo>
                  <a:pt x="307139" y="94717"/>
                </a:lnTo>
                <a:lnTo>
                  <a:pt x="287481" y="56699"/>
                </a:lnTo>
                <a:lnTo>
                  <a:pt x="257496" y="26719"/>
                </a:lnTo>
                <a:lnTo>
                  <a:pt x="219458" y="7060"/>
                </a:lnTo>
                <a:lnTo>
                  <a:pt x="175641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97350"/>
            <a:ext cx="9144000" cy="260985"/>
          </a:xfrm>
          <a:custGeom>
            <a:avLst/>
            <a:gdLst/>
            <a:ahLst/>
            <a:cxnLst/>
            <a:rect l="l" t="t" r="r" b="b"/>
            <a:pathLst>
              <a:path w="9144000" h="260984">
                <a:moveTo>
                  <a:pt x="9144000" y="0"/>
                </a:moveTo>
                <a:lnTo>
                  <a:pt x="0" y="0"/>
                </a:lnTo>
                <a:lnTo>
                  <a:pt x="0" y="260646"/>
                </a:lnTo>
                <a:lnTo>
                  <a:pt x="9144000" y="260646"/>
                </a:lnTo>
                <a:lnTo>
                  <a:pt x="9144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829802" y="6597357"/>
            <a:ext cx="314325" cy="260985"/>
          </a:xfrm>
          <a:custGeom>
            <a:avLst/>
            <a:gdLst/>
            <a:ahLst/>
            <a:cxnLst/>
            <a:rect l="l" t="t" r="r" b="b"/>
            <a:pathLst>
              <a:path w="314325" h="260984">
                <a:moveTo>
                  <a:pt x="175641" y="0"/>
                </a:moveTo>
                <a:lnTo>
                  <a:pt x="138556" y="0"/>
                </a:lnTo>
                <a:lnTo>
                  <a:pt x="94739" y="7060"/>
                </a:lnTo>
                <a:lnTo>
                  <a:pt x="56701" y="26719"/>
                </a:lnTo>
                <a:lnTo>
                  <a:pt x="26716" y="56699"/>
                </a:lnTo>
                <a:lnTo>
                  <a:pt x="7058" y="94717"/>
                </a:lnTo>
                <a:lnTo>
                  <a:pt x="0" y="138493"/>
                </a:lnTo>
                <a:lnTo>
                  <a:pt x="7058" y="182269"/>
                </a:lnTo>
                <a:lnTo>
                  <a:pt x="26716" y="220289"/>
                </a:lnTo>
                <a:lnTo>
                  <a:pt x="56701" y="250269"/>
                </a:lnTo>
                <a:lnTo>
                  <a:pt x="76762" y="260638"/>
                </a:lnTo>
                <a:lnTo>
                  <a:pt x="237435" y="260638"/>
                </a:lnTo>
                <a:lnTo>
                  <a:pt x="257496" y="250269"/>
                </a:lnTo>
                <a:lnTo>
                  <a:pt x="287481" y="220289"/>
                </a:lnTo>
                <a:lnTo>
                  <a:pt x="307139" y="182269"/>
                </a:lnTo>
                <a:lnTo>
                  <a:pt x="314197" y="138493"/>
                </a:lnTo>
                <a:lnTo>
                  <a:pt x="307139" y="94717"/>
                </a:lnTo>
                <a:lnTo>
                  <a:pt x="287481" y="56699"/>
                </a:lnTo>
                <a:lnTo>
                  <a:pt x="257496" y="26719"/>
                </a:lnTo>
                <a:lnTo>
                  <a:pt x="219458" y="7060"/>
                </a:lnTo>
                <a:lnTo>
                  <a:pt x="175641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8798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9669" y="1053846"/>
            <a:ext cx="426466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406" y="2438146"/>
            <a:ext cx="7914640" cy="411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58757" y="6633464"/>
            <a:ext cx="271145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F1F1F1"/>
                </a:solidFill>
                <a:latin typeface="Arial"/>
                <a:cs typeface="Arial"/>
              </a:defRPr>
            </a:lvl1pPr>
          </a:lstStyle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digital-itrabucho.blogspot.com/2010/01/escola-hoje-nativos-digitais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cared.org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e29demaio.blogspot.com/2010/04/blog-28-de-abril-01-ano-de-conexao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mundo.com.br/ataque-hacker/27090-mae-hacker-invade-site-da-escola-e-muda-nota-dos-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hyperlink" Target="http://designtec.com.br/blog/wp-content/uploads/mulher-computador.j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1.globo.com/mundo/noticia/2013/02/ministra-da-educacao-da-alemanha-renuncia-apos-acusacao-de-plagio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hyperlink" Target="http://3.bp.blogspot.com/-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jp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ssaopraiadacosta.com.br/up/wp-content/uploads/2012/07/gafetrabalho.jpg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interest.com/pin/35465915785877323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ig.ig.com.br/vimer/files/2010/01/Casal-Internauta.jpg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ejasp.abril.com.br/materia/criancas-tecnologia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agenciars.com.br/blog/criancas-brasileiras-sao-as-que-entram-mais-cedo-nas-redes-sociai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4.bp.blogspot.com/-cWEGTcQaTog/UMYA2FDKb0I/AAAAAAAABwk/7j2ew8CD8rg/s1600/celular%2Blousa.jpg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2.bp.blogspot.com/_uK5QGfC6GYQ/TCTanMzjbNI/AAAAAAAAPug/RGMIK0aOSWo/s1600/internet%2Bdependente.j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vataivirtual.com.br/upload/noticias/455-20130222123223.bmp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pcon.eng.br/wp-content/uploads/2009/04/depreciacao1.jpg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hyperlink" Target="http://admpress.com.br/teste/?p=148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r.yahoo.com/finance/news/pgr-define-que-a-marca-i-phone-no-brasil-pertence-a-apple-e-nao-a-gradiente-201251408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ultimosegundo.ig.com.br/educacao/2013-02-21/recursos-educacionais-abertos-podem-globalizar-a-educacao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LGAKFC" TargetMode="Externa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jpg"/><Relationship Id="rId16" Type="http://schemas.openxmlformats.org/officeDocument/2006/relationships/hyperlink" Target="http://www.flickr.com/photos/glawie/6717733831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113.png"/><Relationship Id="rId39" Type="http://schemas.openxmlformats.org/officeDocument/2006/relationships/image" Target="../media/image126.pn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29.png"/><Relationship Id="rId47" Type="http://schemas.openxmlformats.org/officeDocument/2006/relationships/image" Target="../media/image134.png"/><Relationship Id="rId50" Type="http://schemas.openxmlformats.org/officeDocument/2006/relationships/image" Target="../media/image137.png"/><Relationship Id="rId55" Type="http://schemas.openxmlformats.org/officeDocument/2006/relationships/image" Target="../media/image142.png"/><Relationship Id="rId63" Type="http://schemas.openxmlformats.org/officeDocument/2006/relationships/image" Target="../media/image150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6" Type="http://schemas.openxmlformats.org/officeDocument/2006/relationships/image" Target="../media/image103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132.png"/><Relationship Id="rId53" Type="http://schemas.openxmlformats.org/officeDocument/2006/relationships/image" Target="../media/image140.png"/><Relationship Id="rId58" Type="http://schemas.openxmlformats.org/officeDocument/2006/relationships/image" Target="../media/image145.png"/><Relationship Id="rId66" Type="http://schemas.openxmlformats.org/officeDocument/2006/relationships/hyperlink" Target="http://bit.ly/xVYcip" TargetMode="External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49" Type="http://schemas.openxmlformats.org/officeDocument/2006/relationships/image" Target="../media/image136.png"/><Relationship Id="rId57" Type="http://schemas.openxmlformats.org/officeDocument/2006/relationships/image" Target="../media/image144.png"/><Relationship Id="rId61" Type="http://schemas.openxmlformats.org/officeDocument/2006/relationships/image" Target="../media/image148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8.png"/><Relationship Id="rId44" Type="http://schemas.openxmlformats.org/officeDocument/2006/relationships/image" Target="../media/image131.png"/><Relationship Id="rId52" Type="http://schemas.openxmlformats.org/officeDocument/2006/relationships/image" Target="../media/image139.png"/><Relationship Id="rId60" Type="http://schemas.openxmlformats.org/officeDocument/2006/relationships/image" Target="../media/image147.png"/><Relationship Id="rId65" Type="http://schemas.openxmlformats.org/officeDocument/2006/relationships/image" Target="../media/image15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30.png"/><Relationship Id="rId48" Type="http://schemas.openxmlformats.org/officeDocument/2006/relationships/image" Target="../media/image135.png"/><Relationship Id="rId56" Type="http://schemas.openxmlformats.org/officeDocument/2006/relationships/image" Target="../media/image143.png"/><Relationship Id="rId64" Type="http://schemas.openxmlformats.org/officeDocument/2006/relationships/image" Target="../media/image151.png"/><Relationship Id="rId8" Type="http://schemas.openxmlformats.org/officeDocument/2006/relationships/image" Target="../media/image95.png"/><Relationship Id="rId51" Type="http://schemas.openxmlformats.org/officeDocument/2006/relationships/image" Target="../media/image138.png"/><Relationship Id="rId3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33" Type="http://schemas.openxmlformats.org/officeDocument/2006/relationships/image" Target="../media/image120.png"/><Relationship Id="rId38" Type="http://schemas.openxmlformats.org/officeDocument/2006/relationships/image" Target="../media/image125.png"/><Relationship Id="rId46" Type="http://schemas.openxmlformats.org/officeDocument/2006/relationships/image" Target="../media/image133.png"/><Relationship Id="rId59" Type="http://schemas.openxmlformats.org/officeDocument/2006/relationships/image" Target="../media/image146.png"/><Relationship Id="rId67" Type="http://schemas.openxmlformats.org/officeDocument/2006/relationships/image" Target="../media/image153.png"/><Relationship Id="rId20" Type="http://schemas.openxmlformats.org/officeDocument/2006/relationships/image" Target="../media/image107.png"/><Relationship Id="rId41" Type="http://schemas.openxmlformats.org/officeDocument/2006/relationships/image" Target="../media/image128.png"/><Relationship Id="rId54" Type="http://schemas.openxmlformats.org/officeDocument/2006/relationships/image" Target="../media/image141.png"/><Relationship Id="rId62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user/arnaldooficial" TargetMode="Externa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dejesuitadeeducacao.com.br/mod/folder/view.php?id=784" TargetMode="External"/><Relationship Id="rId5" Type="http://schemas.openxmlformats.org/officeDocument/2006/relationships/image" Target="../media/image161.png"/><Relationship Id="rId4" Type="http://schemas.openxmlformats.org/officeDocument/2006/relationships/image" Target="../media/image16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lanetay.com.br/relacionamento-alunos-midias-sociais/" TargetMode="External"/><Relationship Id="rId4" Type="http://schemas.openxmlformats.org/officeDocument/2006/relationships/hyperlink" Target="http://pedroparanagua.net/tag/direitos-autorais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vpsi.info/MCj03358680000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giarism.org/" TargetMode="External"/><Relationship Id="rId7" Type="http://schemas.openxmlformats.org/officeDocument/2006/relationships/hyperlink" Target="http://www.ufrgs.br/uab/ferramentas-para-detectar-plagio-em-trabalhos-academicos" TargetMode="External"/><Relationship Id="rId2" Type="http://schemas.openxmlformats.org/officeDocument/2006/relationships/hyperlink" Target="http://www.turnitin.com/static/plagiaris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pprobo.citilab.eu/" TargetMode="External"/><Relationship Id="rId5" Type="http://schemas.openxmlformats.org/officeDocument/2006/relationships/hyperlink" Target="http://www.ithenticate.com/" TargetMode="External"/><Relationship Id="rId4" Type="http://schemas.openxmlformats.org/officeDocument/2006/relationships/hyperlink" Target="http://www.plagiarism.com/self.detect.htm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invention.swmed.edu/etblast" TargetMode="External"/><Relationship Id="rId3" Type="http://schemas.openxmlformats.org/officeDocument/2006/relationships/hyperlink" Target="http://www.mydropbox.com/" TargetMode="External"/><Relationship Id="rId7" Type="http://schemas.openxmlformats.org/officeDocument/2006/relationships/hyperlink" Target="http://www.doccop.com/" TargetMode="External"/><Relationship Id="rId2" Type="http://schemas.openxmlformats.org/officeDocument/2006/relationships/hyperlink" Target="http://www.ephorus.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agiarism.phys.virginia.edu/Wsoftware.html" TargetMode="External"/><Relationship Id="rId11" Type="http://schemas.openxmlformats.org/officeDocument/2006/relationships/hyperlink" Target="http://www.ufrgs.br/uab/ferramentas-para-detectar-plagio-em-trabalhos-academicos" TargetMode="External"/><Relationship Id="rId5" Type="http://schemas.openxmlformats.org/officeDocument/2006/relationships/hyperlink" Target="http://www.canexus.com/eve" TargetMode="External"/><Relationship Id="rId10" Type="http://schemas.openxmlformats.org/officeDocument/2006/relationships/hyperlink" Target="http://www.farejadordeplagio.com.br/" TargetMode="External"/><Relationship Id="rId4" Type="http://schemas.openxmlformats.org/officeDocument/2006/relationships/hyperlink" Target="http://www.jplag.de/" TargetMode="External"/><Relationship Id="rId9" Type="http://schemas.openxmlformats.org/officeDocument/2006/relationships/hyperlink" Target="http://homepages.feis.herts.ac.uk/~pdgroup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lanetay.com.br/relacionamento-alunos-midias-sociais/" TargetMode="External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ubstantivoplural.com.br/segunda-revolucao-da-musica-digital-comeca-a-chegar-ao-brasil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cademica-edu.com.br/noticia_01.php?Id=35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cademica-edu.com.br/noticia_01.php?Id=356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nowyourmeme.com/memes/yao-ming-face-bitch-please" TargetMode="External"/><Relationship Id="rId5" Type="http://schemas.openxmlformats.org/officeDocument/2006/relationships/hyperlink" Target="http://knowyourmeme.com/memes/dude-come-on" TargetMode="Externa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witpic.com/8h84ht" TargetMode="Externa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w.ly/95QAU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13" Type="http://schemas.openxmlformats.org/officeDocument/2006/relationships/image" Target="../media/image188.png"/><Relationship Id="rId18" Type="http://schemas.openxmlformats.org/officeDocument/2006/relationships/image" Target="../media/image193.jpg"/><Relationship Id="rId3" Type="http://schemas.openxmlformats.org/officeDocument/2006/relationships/hyperlink" Target="http://www.familiamaissegura.com.br/" TargetMode="External"/><Relationship Id="rId21" Type="http://schemas.openxmlformats.org/officeDocument/2006/relationships/image" Target="../media/image196.jpg"/><Relationship Id="rId7" Type="http://schemas.openxmlformats.org/officeDocument/2006/relationships/hyperlink" Target="mailto:presidencia@istart.org.br" TargetMode="External"/><Relationship Id="rId12" Type="http://schemas.openxmlformats.org/officeDocument/2006/relationships/image" Target="../media/image187.png"/><Relationship Id="rId17" Type="http://schemas.openxmlformats.org/officeDocument/2006/relationships/image" Target="../media/image192.jpg"/><Relationship Id="rId2" Type="http://schemas.openxmlformats.org/officeDocument/2006/relationships/image" Target="../media/image180.png"/><Relationship Id="rId16" Type="http://schemas.openxmlformats.org/officeDocument/2006/relationships/image" Target="../media/image191.jp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cebook.com/FamiliaMaisSeguraNaInternet" TargetMode="External"/><Relationship Id="rId11" Type="http://schemas.openxmlformats.org/officeDocument/2006/relationships/image" Target="../media/image186.jpg"/><Relationship Id="rId5" Type="http://schemas.openxmlformats.org/officeDocument/2006/relationships/image" Target="../media/image182.png"/><Relationship Id="rId15" Type="http://schemas.openxmlformats.org/officeDocument/2006/relationships/image" Target="../media/image190.jpg"/><Relationship Id="rId10" Type="http://schemas.openxmlformats.org/officeDocument/2006/relationships/image" Target="../media/image185.png"/><Relationship Id="rId19" Type="http://schemas.openxmlformats.org/officeDocument/2006/relationships/image" Target="../media/image194.jpg"/><Relationship Id="rId4" Type="http://schemas.openxmlformats.org/officeDocument/2006/relationships/image" Target="../media/image181.png"/><Relationship Id="rId9" Type="http://schemas.openxmlformats.org/officeDocument/2006/relationships/image" Target="../media/image184.jpg"/><Relationship Id="rId1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597350"/>
            <a:ext cx="9144000" cy="260985"/>
            <a:chOff x="0" y="6597350"/>
            <a:chExt cx="9144000" cy="260985"/>
          </a:xfrm>
        </p:grpSpPr>
        <p:sp>
          <p:nvSpPr>
            <p:cNvPr id="3" name="object 3"/>
            <p:cNvSpPr/>
            <p:nvPr/>
          </p:nvSpPr>
          <p:spPr>
            <a:xfrm>
              <a:off x="0" y="6597350"/>
              <a:ext cx="8987155" cy="260985"/>
            </a:xfrm>
            <a:custGeom>
              <a:avLst/>
              <a:gdLst/>
              <a:ahLst/>
              <a:cxnLst/>
              <a:rect l="l" t="t" r="r" b="b"/>
              <a:pathLst>
                <a:path w="8987155" h="260984">
                  <a:moveTo>
                    <a:pt x="0" y="260646"/>
                  </a:moveTo>
                  <a:lnTo>
                    <a:pt x="8986901" y="260646"/>
                  </a:lnTo>
                  <a:lnTo>
                    <a:pt x="8986901" y="0"/>
                  </a:lnTo>
                  <a:lnTo>
                    <a:pt x="0" y="0"/>
                  </a:lnTo>
                  <a:lnTo>
                    <a:pt x="0" y="26064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9802" y="6597357"/>
              <a:ext cx="314325" cy="260985"/>
            </a:xfrm>
            <a:custGeom>
              <a:avLst/>
              <a:gdLst/>
              <a:ahLst/>
              <a:cxnLst/>
              <a:rect l="l" t="t" r="r" b="b"/>
              <a:pathLst>
                <a:path w="314325" h="260984">
                  <a:moveTo>
                    <a:pt x="175641" y="0"/>
                  </a:moveTo>
                  <a:lnTo>
                    <a:pt x="138556" y="0"/>
                  </a:lnTo>
                  <a:lnTo>
                    <a:pt x="94739" y="7060"/>
                  </a:lnTo>
                  <a:lnTo>
                    <a:pt x="56701" y="26719"/>
                  </a:lnTo>
                  <a:lnTo>
                    <a:pt x="26716" y="56699"/>
                  </a:lnTo>
                  <a:lnTo>
                    <a:pt x="7058" y="94717"/>
                  </a:lnTo>
                  <a:lnTo>
                    <a:pt x="0" y="138493"/>
                  </a:lnTo>
                  <a:lnTo>
                    <a:pt x="7058" y="182269"/>
                  </a:lnTo>
                  <a:lnTo>
                    <a:pt x="26716" y="220289"/>
                  </a:lnTo>
                  <a:lnTo>
                    <a:pt x="56701" y="250269"/>
                  </a:lnTo>
                  <a:lnTo>
                    <a:pt x="76762" y="260638"/>
                  </a:lnTo>
                  <a:lnTo>
                    <a:pt x="237435" y="260638"/>
                  </a:lnTo>
                  <a:lnTo>
                    <a:pt x="257496" y="250269"/>
                  </a:lnTo>
                  <a:lnTo>
                    <a:pt x="287481" y="220289"/>
                  </a:lnTo>
                  <a:lnTo>
                    <a:pt x="307139" y="182269"/>
                  </a:lnTo>
                  <a:lnTo>
                    <a:pt x="314197" y="138493"/>
                  </a:lnTo>
                  <a:lnTo>
                    <a:pt x="307139" y="94717"/>
                  </a:lnTo>
                  <a:lnTo>
                    <a:pt x="287481" y="56699"/>
                  </a:lnTo>
                  <a:lnTo>
                    <a:pt x="257496" y="26719"/>
                  </a:lnTo>
                  <a:lnTo>
                    <a:pt x="219458" y="7060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8798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9003" y="6673595"/>
            <a:ext cx="80822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  <a:tabLst>
                <a:tab pos="632841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siga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twitter: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@patriciapeckadv	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direitos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reservados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7C53F6-135F-1975-4F83-120E2F499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3812"/>
            <a:ext cx="907732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742" y="1204340"/>
            <a:ext cx="44361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Calibri"/>
                <a:cs typeface="Calibri"/>
              </a:rPr>
              <a:t>Qual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 perfil </a:t>
            </a:r>
            <a:r>
              <a:rPr sz="3200" b="1" dirty="0">
                <a:latin typeface="Calibri"/>
                <a:cs typeface="Calibri"/>
              </a:rPr>
              <a:t>do </a:t>
            </a:r>
            <a:r>
              <a:rPr sz="3200" b="1" spc="-10" dirty="0">
                <a:latin typeface="Calibri"/>
                <a:cs typeface="Calibri"/>
              </a:rPr>
              <a:t>inovador?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45042" y="6661886"/>
            <a:ext cx="28257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18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4070" y="2443733"/>
            <a:ext cx="48285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Calibri"/>
                <a:cs typeface="Calibri"/>
              </a:rPr>
              <a:t>É</a:t>
            </a:r>
            <a:r>
              <a:rPr sz="4400" b="1" spc="-40" dirty="0">
                <a:latin typeface="Calibri"/>
                <a:cs typeface="Calibri"/>
              </a:rPr>
              <a:t> </a:t>
            </a:r>
            <a:r>
              <a:rPr sz="4400" b="1" dirty="0">
                <a:latin typeface="Calibri"/>
                <a:cs typeface="Calibri"/>
              </a:rPr>
              <a:t>um</a:t>
            </a:r>
            <a:r>
              <a:rPr sz="4400" b="1" spc="-35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“incomodado</a:t>
            </a:r>
            <a:r>
              <a:rPr sz="4000" spc="-5" dirty="0">
                <a:latin typeface="Calibri"/>
                <a:cs typeface="Calibri"/>
              </a:rPr>
              <a:t>”!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42" y="4006037"/>
            <a:ext cx="79521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A </a:t>
            </a:r>
            <a:r>
              <a:rPr sz="3600" b="1" spc="-15" dirty="0">
                <a:latin typeface="Calibri"/>
                <a:cs typeface="Calibri"/>
              </a:rPr>
              <a:t>inovação </a:t>
            </a:r>
            <a:r>
              <a:rPr sz="3600" b="1" dirty="0">
                <a:latin typeface="Calibri"/>
                <a:cs typeface="Calibri"/>
              </a:rPr>
              <a:t>só nasce do </a:t>
            </a:r>
            <a:r>
              <a:rPr sz="3600" b="1" spc="-5" dirty="0">
                <a:latin typeface="Calibri"/>
                <a:cs typeface="Calibri"/>
              </a:rPr>
              <a:t>incômodo </a:t>
            </a:r>
            <a:r>
              <a:rPr sz="3600" b="1" dirty="0">
                <a:latin typeface="Calibri"/>
                <a:cs typeface="Calibri"/>
              </a:rPr>
              <a:t>pessoal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do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desrespeito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15" dirty="0">
                <a:latin typeface="Calibri"/>
                <a:cs typeface="Calibri"/>
              </a:rPr>
              <a:t>saudável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ao</a:t>
            </a:r>
            <a:r>
              <a:rPr sz="3600" b="1" spc="10" dirty="0">
                <a:latin typeface="Calibri"/>
                <a:cs typeface="Calibri"/>
              </a:rPr>
              <a:t> </a:t>
            </a:r>
            <a:r>
              <a:rPr sz="3600" b="1" i="1" spc="-15" dirty="0">
                <a:latin typeface="Calibri"/>
                <a:cs typeface="Calibri"/>
              </a:rPr>
              <a:t>status</a:t>
            </a:r>
            <a:r>
              <a:rPr sz="3600" b="1" i="1" spc="-25" dirty="0">
                <a:latin typeface="Calibri"/>
                <a:cs typeface="Calibri"/>
              </a:rPr>
              <a:t> </a:t>
            </a:r>
            <a:r>
              <a:rPr sz="3600" b="1" i="1" spc="-5" dirty="0">
                <a:latin typeface="Calibri"/>
                <a:cs typeface="Calibri"/>
              </a:rPr>
              <a:t>quo</a:t>
            </a:r>
            <a:r>
              <a:rPr sz="3600" b="1" spc="-5" dirty="0"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10" y="3140964"/>
            <a:ext cx="2665222" cy="23042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0368" y="6334759"/>
            <a:ext cx="46139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Fonte</a:t>
            </a:r>
            <a:r>
              <a:rPr sz="11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imagem:</a:t>
            </a:r>
            <a:r>
              <a:rPr sz="11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mediadigital-itrabucho.blogspot.com</a:t>
            </a:r>
            <a:r>
              <a:rPr sz="1100" spc="-3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100" dirty="0">
                <a:solidFill>
                  <a:srgbClr val="001F5F"/>
                </a:solidFill>
                <a:latin typeface="Calibri"/>
                <a:cs typeface="Calibri"/>
              </a:rPr>
              <a:t>acessado</a:t>
            </a:r>
            <a:r>
              <a:rPr sz="11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11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1F5F"/>
                </a:solidFill>
                <a:latin typeface="Calibri"/>
                <a:cs typeface="Calibri"/>
              </a:rPr>
              <a:t>02.04</a:t>
            </a:r>
            <a:r>
              <a:rPr sz="11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1F5F"/>
                </a:solidFill>
                <a:latin typeface="Calibri"/>
                <a:cs typeface="Calibri"/>
              </a:rPr>
              <a:t>às</a:t>
            </a:r>
            <a:r>
              <a:rPr sz="1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1F5F"/>
                </a:solidFill>
                <a:latin typeface="Calibri"/>
                <a:cs typeface="Calibri"/>
              </a:rPr>
              <a:t>21.00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45042" y="6661886"/>
            <a:ext cx="28257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18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11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7627" y="1268730"/>
            <a:ext cx="6409055" cy="156972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20955" rIns="0" bIns="0" rtlCol="0">
            <a:spAutoFit/>
          </a:bodyPr>
          <a:lstStyle/>
          <a:p>
            <a:pPr marL="242570" marR="236220" algn="ctr">
              <a:lnSpc>
                <a:spcPct val="100000"/>
              </a:lnSpc>
              <a:spcBef>
                <a:spcPts val="165"/>
              </a:spcBef>
            </a:pPr>
            <a:r>
              <a:rPr sz="3200" b="1" spc="-5" dirty="0">
                <a:latin typeface="Calibri"/>
                <a:cs typeface="Calibri"/>
              </a:rPr>
              <a:t>Quais </a:t>
            </a:r>
            <a:r>
              <a:rPr sz="3200" b="1" dirty="0">
                <a:latin typeface="Calibri"/>
                <a:cs typeface="Calibri"/>
              </a:rPr>
              <a:t>os </a:t>
            </a:r>
            <a:r>
              <a:rPr sz="3200" b="1" spc="-10" dirty="0">
                <a:latin typeface="Calibri"/>
                <a:cs typeface="Calibri"/>
              </a:rPr>
              <a:t>novos </a:t>
            </a:r>
            <a:r>
              <a:rPr sz="3200" b="1" spc="-5" dirty="0">
                <a:latin typeface="Calibri"/>
                <a:cs typeface="Calibri"/>
              </a:rPr>
              <a:t>riscos 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10" dirty="0">
                <a:latin typeface="Calibri"/>
                <a:cs typeface="Calibri"/>
              </a:rPr>
              <a:t>paradigmas </a:t>
            </a:r>
            <a:r>
              <a:rPr sz="3200" b="1" spc="-7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que </a:t>
            </a:r>
            <a:r>
              <a:rPr sz="3200" b="1" spc="-5" dirty="0">
                <a:latin typeface="Calibri"/>
                <a:cs typeface="Calibri"/>
              </a:rPr>
              <a:t>desafiam </a:t>
            </a:r>
            <a:r>
              <a:rPr sz="3200" b="1" dirty="0">
                <a:latin typeface="Calibri"/>
                <a:cs typeface="Calibri"/>
              </a:rPr>
              <a:t>as </a:t>
            </a:r>
            <a:r>
              <a:rPr sz="3200" b="1" spc="-5" dirty="0">
                <a:latin typeface="Calibri"/>
                <a:cs typeface="Calibri"/>
              </a:rPr>
              <a:t>Instituições </a:t>
            </a:r>
            <a:r>
              <a:rPr sz="3200" b="1" dirty="0">
                <a:latin typeface="Calibri"/>
                <a:cs typeface="Calibri"/>
              </a:rPr>
              <a:t>de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Ensino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na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era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digital?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44" y="1268730"/>
            <a:ext cx="7987233" cy="37444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589" y="6334759"/>
            <a:ext cx="3937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Fonte</a:t>
            </a:r>
            <a:r>
              <a:rPr sz="12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imagem: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www.educared.org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acessado</a:t>
            </a:r>
            <a:r>
              <a:rPr sz="12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12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alibri"/>
                <a:cs typeface="Calibri"/>
              </a:rPr>
              <a:t>02.04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 as</a:t>
            </a:r>
            <a:r>
              <a:rPr sz="12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alibri"/>
                <a:cs typeface="Calibri"/>
              </a:rPr>
              <a:t>21.31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96604" y="6666686"/>
            <a:ext cx="1689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1338" y="5234432"/>
            <a:ext cx="6094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EDUCAR</a:t>
            </a:r>
            <a:r>
              <a:rPr sz="3600" b="1" spc="-3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EXIGE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008D7E"/>
                </a:solidFill>
                <a:latin typeface="Calibri"/>
                <a:cs typeface="Calibri"/>
              </a:rPr>
              <a:t>DAR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O</a:t>
            </a:r>
            <a:r>
              <a:rPr sz="3600" b="1" spc="-15" dirty="0">
                <a:solidFill>
                  <a:srgbClr val="008D7E"/>
                </a:solidFill>
                <a:latin typeface="Calibri"/>
                <a:cs typeface="Calibri"/>
              </a:rPr>
              <a:t> EXEMPLO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41" y="1196746"/>
            <a:ext cx="3473577" cy="46958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163" y="6345732"/>
            <a:ext cx="4404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Fonte</a:t>
            </a:r>
            <a:r>
              <a:rPr sz="12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imagem: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ce29demaio.blogspot.com</a:t>
            </a:r>
            <a:r>
              <a:rPr sz="1200" spc="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acessado</a:t>
            </a:r>
            <a:r>
              <a:rPr sz="12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12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alibri"/>
                <a:cs typeface="Calibri"/>
              </a:rPr>
              <a:t>02.04</a:t>
            </a:r>
            <a:r>
              <a:rPr sz="12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sz="12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1F5F"/>
                </a:solidFill>
                <a:latin typeface="Calibri"/>
                <a:cs typeface="Calibri"/>
              </a:rPr>
              <a:t>22.03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70950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13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2677" y="1423161"/>
            <a:ext cx="474662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  <a:spcBef>
                <a:spcPts val="95"/>
              </a:spcBef>
            </a:pPr>
            <a:r>
              <a:rPr sz="2800" spc="-15" dirty="0"/>
              <a:t>Novos</a:t>
            </a:r>
            <a:r>
              <a:rPr sz="2800" spc="15" dirty="0"/>
              <a:t> </a:t>
            </a:r>
            <a:r>
              <a:rPr sz="2800" spc="-25" dirty="0"/>
              <a:t>Ativos</a:t>
            </a:r>
            <a:r>
              <a:rPr sz="2800" spc="10" dirty="0"/>
              <a:t> </a:t>
            </a:r>
            <a:r>
              <a:rPr sz="2800" spc="-15" dirty="0"/>
              <a:t>Intangíveis</a:t>
            </a:r>
            <a:r>
              <a:rPr sz="2800" spc="5" dirty="0"/>
              <a:t> </a:t>
            </a:r>
            <a:r>
              <a:rPr sz="2800" spc="-10" dirty="0"/>
              <a:t>do </a:t>
            </a:r>
            <a:r>
              <a:rPr sz="2800" spc="-5" dirty="0"/>
              <a:t> </a:t>
            </a:r>
            <a:r>
              <a:rPr sz="2800" spc="-15" dirty="0"/>
              <a:t>Ambiente</a:t>
            </a:r>
            <a:r>
              <a:rPr sz="2800" spc="15" dirty="0"/>
              <a:t> </a:t>
            </a:r>
            <a:r>
              <a:rPr sz="2800" spc="-10" dirty="0"/>
              <a:t>Educacional</a:t>
            </a:r>
            <a:r>
              <a:rPr sz="2800" spc="5" dirty="0"/>
              <a:t> </a:t>
            </a:r>
            <a:r>
              <a:rPr sz="2800" spc="-20" dirty="0"/>
              <a:t>exigem </a:t>
            </a:r>
            <a:r>
              <a:rPr sz="2800" spc="-15" dirty="0"/>
              <a:t> </a:t>
            </a:r>
            <a:r>
              <a:rPr sz="2800" spc="-5" dirty="0"/>
              <a:t>mais</a:t>
            </a:r>
            <a:r>
              <a:rPr sz="2800" spc="5" dirty="0"/>
              <a:t> </a:t>
            </a:r>
            <a:r>
              <a:rPr sz="2800" spc="-10" dirty="0"/>
              <a:t>dos</a:t>
            </a:r>
            <a:r>
              <a:rPr sz="2800" spc="5" dirty="0"/>
              <a:t> </a:t>
            </a:r>
            <a:r>
              <a:rPr sz="2800" spc="-20" dirty="0"/>
              <a:t>Gestores</a:t>
            </a:r>
            <a:r>
              <a:rPr sz="2800" spc="10" dirty="0"/>
              <a:t> </a:t>
            </a:r>
            <a:r>
              <a:rPr sz="2800" spc="-5" dirty="0"/>
              <a:t>e</a:t>
            </a:r>
            <a:r>
              <a:rPr sz="2800" dirty="0"/>
              <a:t> </a:t>
            </a:r>
            <a:r>
              <a:rPr sz="2800" spc="-20" dirty="0"/>
              <a:t>Professores: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4795773" y="3170174"/>
            <a:ext cx="3151505" cy="21678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99845" indent="-343535">
              <a:lnSpc>
                <a:spcPct val="100000"/>
              </a:lnSpc>
              <a:spcBef>
                <a:spcPts val="545"/>
              </a:spcBef>
              <a:buFont typeface="Wingdings"/>
              <a:buChar char=""/>
              <a:tabLst>
                <a:tab pos="1300480" algn="l"/>
              </a:tabLst>
            </a:pPr>
            <a:r>
              <a:rPr sz="2400" b="1" spc="-10" dirty="0">
                <a:solidFill>
                  <a:srgbClr val="008D7E"/>
                </a:solidFill>
                <a:latin typeface="Calibri"/>
                <a:cs typeface="Calibri"/>
              </a:rPr>
              <a:t>MARCA</a:t>
            </a:r>
            <a:endParaRPr sz="2400">
              <a:latin typeface="Calibri"/>
              <a:cs typeface="Calibri"/>
            </a:endParaRPr>
          </a:p>
          <a:p>
            <a:pPr marL="1014730" indent="-343535">
              <a:lnSpc>
                <a:spcPct val="100000"/>
              </a:lnSpc>
              <a:spcBef>
                <a:spcPts val="450"/>
              </a:spcBef>
              <a:buFont typeface="Wingdings"/>
              <a:buChar char=""/>
              <a:tabLst>
                <a:tab pos="1015365" algn="l"/>
              </a:tabLst>
            </a:pPr>
            <a:r>
              <a:rPr sz="2400" b="1" spc="-35" dirty="0">
                <a:solidFill>
                  <a:srgbClr val="008D7E"/>
                </a:solidFill>
                <a:latin typeface="Calibri"/>
                <a:cs typeface="Calibri"/>
              </a:rPr>
              <a:t>REPUTAÇÃO</a:t>
            </a:r>
            <a:endParaRPr sz="2400">
              <a:latin typeface="Calibri"/>
              <a:cs typeface="Calibri"/>
            </a:endParaRPr>
          </a:p>
          <a:p>
            <a:pPr marL="510540" indent="-34353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510540" algn="l"/>
              </a:tabLst>
            </a:pPr>
            <a:r>
              <a:rPr sz="2400" b="1" spc="-15" dirty="0">
                <a:solidFill>
                  <a:srgbClr val="008D7E"/>
                </a:solidFill>
                <a:latin typeface="Calibri"/>
                <a:cs typeface="Calibri"/>
              </a:rPr>
              <a:t>DIREITOS</a:t>
            </a:r>
            <a:r>
              <a:rPr sz="2400" b="1" spc="-4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8D7E"/>
                </a:solidFill>
                <a:latin typeface="Calibri"/>
                <a:cs typeface="Calibri"/>
              </a:rPr>
              <a:t>AUTORAIS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20"/>
              </a:spcBef>
              <a:buFont typeface="Wingdings"/>
              <a:buChar char=""/>
              <a:tabLst>
                <a:tab pos="356235" algn="l"/>
              </a:tabLst>
            </a:pPr>
            <a:r>
              <a:rPr sz="2400" b="1" spc="-15" dirty="0">
                <a:solidFill>
                  <a:srgbClr val="008D7E"/>
                </a:solidFill>
                <a:latin typeface="Calibri"/>
                <a:cs typeface="Calibri"/>
              </a:rPr>
              <a:t>DIREITOS</a:t>
            </a:r>
            <a:r>
              <a:rPr sz="2400" b="1" spc="-4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8D7E"/>
                </a:solidFill>
                <a:latin typeface="Calibri"/>
                <a:cs typeface="Calibri"/>
              </a:rPr>
              <a:t>DE</a:t>
            </a:r>
            <a:r>
              <a:rPr sz="2400" b="1" spc="-3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8D7E"/>
                </a:solidFill>
                <a:latin typeface="Calibri"/>
                <a:cs typeface="Calibri"/>
              </a:rPr>
              <a:t>IMAGEM</a:t>
            </a:r>
            <a:endParaRPr sz="2400">
              <a:latin typeface="Calibri"/>
              <a:cs typeface="Calibri"/>
            </a:endParaRPr>
          </a:p>
          <a:p>
            <a:pPr marL="563880" lvl="1" indent="-343535">
              <a:lnSpc>
                <a:spcPct val="100000"/>
              </a:lnSpc>
              <a:spcBef>
                <a:spcPts val="525"/>
              </a:spcBef>
              <a:buFont typeface="Wingdings"/>
              <a:buChar char=""/>
              <a:tabLst>
                <a:tab pos="563880" algn="l"/>
              </a:tabLst>
            </a:pPr>
            <a:r>
              <a:rPr sz="2400" b="1" spc="-20" dirty="0">
                <a:solidFill>
                  <a:srgbClr val="008D7E"/>
                </a:solidFill>
                <a:latin typeface="Calibri"/>
                <a:cs typeface="Calibri"/>
              </a:rPr>
              <a:t>CONEXÕES</a:t>
            </a:r>
            <a:r>
              <a:rPr sz="2400" b="1" spc="-3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8D7E"/>
                </a:solidFill>
                <a:latin typeface="Calibri"/>
                <a:cs typeface="Calibri"/>
              </a:rPr>
              <a:t>SOCIAIS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6968" y="1926082"/>
            <a:ext cx="5105400" cy="3709670"/>
            <a:chOff x="186968" y="1926082"/>
            <a:chExt cx="5105400" cy="3709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968" y="2426505"/>
              <a:ext cx="4258737" cy="32088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07256" y="1926081"/>
              <a:ext cx="1085215" cy="2439035"/>
            </a:xfrm>
            <a:custGeom>
              <a:avLst/>
              <a:gdLst/>
              <a:ahLst/>
              <a:cxnLst/>
              <a:rect l="l" t="t" r="r" b="b"/>
              <a:pathLst>
                <a:path w="1085214" h="2439035">
                  <a:moveTo>
                    <a:pt x="1084834" y="0"/>
                  </a:moveTo>
                  <a:lnTo>
                    <a:pt x="990600" y="30861"/>
                  </a:lnTo>
                  <a:lnTo>
                    <a:pt x="987298" y="31877"/>
                  </a:lnTo>
                  <a:lnTo>
                    <a:pt x="985520" y="35433"/>
                  </a:lnTo>
                  <a:lnTo>
                    <a:pt x="986536" y="38862"/>
                  </a:lnTo>
                  <a:lnTo>
                    <a:pt x="987679" y="42164"/>
                  </a:lnTo>
                  <a:lnTo>
                    <a:pt x="991235" y="43942"/>
                  </a:lnTo>
                  <a:lnTo>
                    <a:pt x="994537" y="42926"/>
                  </a:lnTo>
                  <a:lnTo>
                    <a:pt x="1056093" y="22809"/>
                  </a:lnTo>
                  <a:lnTo>
                    <a:pt x="0" y="1210691"/>
                  </a:lnTo>
                  <a:lnTo>
                    <a:pt x="4724" y="1214920"/>
                  </a:lnTo>
                  <a:lnTo>
                    <a:pt x="0" y="1219073"/>
                  </a:lnTo>
                  <a:lnTo>
                    <a:pt x="1056157" y="2416162"/>
                  </a:lnTo>
                  <a:lnTo>
                    <a:pt x="991362" y="2394712"/>
                  </a:lnTo>
                  <a:lnTo>
                    <a:pt x="987806" y="2396490"/>
                  </a:lnTo>
                  <a:lnTo>
                    <a:pt x="986790" y="2399919"/>
                  </a:lnTo>
                  <a:lnTo>
                    <a:pt x="985647" y="2403221"/>
                  </a:lnTo>
                  <a:lnTo>
                    <a:pt x="987425" y="2406777"/>
                  </a:lnTo>
                  <a:lnTo>
                    <a:pt x="990727" y="2407920"/>
                  </a:lnTo>
                  <a:lnTo>
                    <a:pt x="1084834" y="2439035"/>
                  </a:lnTo>
                  <a:lnTo>
                    <a:pt x="1083805" y="2433828"/>
                  </a:lnTo>
                  <a:lnTo>
                    <a:pt x="1065657" y="2341753"/>
                  </a:lnTo>
                  <a:lnTo>
                    <a:pt x="1065022" y="2338324"/>
                  </a:lnTo>
                  <a:lnTo>
                    <a:pt x="1061593" y="2336165"/>
                  </a:lnTo>
                  <a:lnTo>
                    <a:pt x="1054735" y="2337435"/>
                  </a:lnTo>
                  <a:lnTo>
                    <a:pt x="1052449" y="2340864"/>
                  </a:lnTo>
                  <a:lnTo>
                    <a:pt x="1053211" y="2344293"/>
                  </a:lnTo>
                  <a:lnTo>
                    <a:pt x="1065695" y="2407805"/>
                  </a:lnTo>
                  <a:lnTo>
                    <a:pt x="13169" y="1214831"/>
                  </a:lnTo>
                  <a:lnTo>
                    <a:pt x="1065568" y="31254"/>
                  </a:lnTo>
                  <a:lnTo>
                    <a:pt x="1052830" y="94615"/>
                  </a:lnTo>
                  <a:lnTo>
                    <a:pt x="1052195" y="98044"/>
                  </a:lnTo>
                  <a:lnTo>
                    <a:pt x="1054354" y="101473"/>
                  </a:lnTo>
                  <a:lnTo>
                    <a:pt x="1057783" y="102108"/>
                  </a:lnTo>
                  <a:lnTo>
                    <a:pt x="1061212" y="102870"/>
                  </a:lnTo>
                  <a:lnTo>
                    <a:pt x="1064641" y="100584"/>
                  </a:lnTo>
                  <a:lnTo>
                    <a:pt x="1065276" y="97155"/>
                  </a:lnTo>
                  <a:lnTo>
                    <a:pt x="1083779" y="5207"/>
                  </a:lnTo>
                  <a:lnTo>
                    <a:pt x="108483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6193" y="5751067"/>
            <a:ext cx="2672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EDUCADOR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DA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ERA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DIGITAL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70950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14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08116" y="1556842"/>
            <a:ext cx="3096895" cy="12007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7145" rIns="0" bIns="0" rtlCol="0">
            <a:spAutoFit/>
          </a:bodyPr>
          <a:lstStyle/>
          <a:p>
            <a:pPr marL="773430" marR="153035" indent="-610235">
              <a:lnSpc>
                <a:spcPct val="100000"/>
              </a:lnSpc>
              <a:spcBef>
                <a:spcPts val="135"/>
              </a:spcBef>
            </a:pPr>
            <a:r>
              <a:rPr sz="3600" spc="-10" dirty="0"/>
              <a:t>RELAÇÃO</a:t>
            </a:r>
            <a:r>
              <a:rPr sz="3600" spc="-80" dirty="0"/>
              <a:t> </a:t>
            </a:r>
            <a:r>
              <a:rPr sz="3600" spc="-15" dirty="0"/>
              <a:t>COM </a:t>
            </a:r>
            <a:r>
              <a:rPr sz="3600" spc="-795" dirty="0"/>
              <a:t> </a:t>
            </a:r>
            <a:r>
              <a:rPr sz="3600" spc="-15" dirty="0"/>
              <a:t>ALUNOS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5504688" y="4365066"/>
            <a:ext cx="3096895" cy="12007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7780" rIns="0" bIns="0" rtlCol="0">
            <a:spAutoFit/>
          </a:bodyPr>
          <a:lstStyle/>
          <a:p>
            <a:pPr marL="363220" marR="155575" indent="-200025">
              <a:lnSpc>
                <a:spcPct val="100000"/>
              </a:lnSpc>
              <a:spcBef>
                <a:spcPts val="140"/>
              </a:spcBef>
            </a:pPr>
            <a:r>
              <a:rPr sz="3600" spc="-10" dirty="0">
                <a:latin typeface="Calibri"/>
                <a:cs typeface="Calibri"/>
              </a:rPr>
              <a:t>RELACÃO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COM </a:t>
            </a:r>
            <a:r>
              <a:rPr sz="3600" spc="-80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CONTEÚDOS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163" y="1287829"/>
            <a:ext cx="8789074" cy="7348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6192113"/>
            <a:ext cx="80092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Fonte: </a:t>
            </a:r>
            <a:r>
              <a:rPr sz="1000" spc="-5" dirty="0">
                <a:latin typeface="Calibri"/>
                <a:cs typeface="Calibri"/>
                <a:hlinkClick r:id="rId3"/>
              </a:rPr>
              <a:t>http://www.tecmundo.com.br/ataque-hacker/27090-mae-hacker-invade-site-da-escola-e-muda-nota-dos-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filhos.htm?utm_source=artigo_bottom_saibamais&amp;utm_medium=tecmundo</a:t>
            </a:r>
            <a:r>
              <a:rPr sz="1000" spc="1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  <a:hlinkClick r:id="rId4"/>
              </a:rPr>
              <a:t>http://designtec.com.br/blog/wp-content/uploads/mulher-computador.jpg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7936" y="2348864"/>
            <a:ext cx="4831715" cy="31683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267" y="2146553"/>
            <a:ext cx="3228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Ex-</a:t>
            </a:r>
            <a:r>
              <a:rPr sz="2400" spc="340" dirty="0"/>
              <a:t> </a:t>
            </a:r>
            <a:r>
              <a:rPr sz="2400" spc="-5" dirty="0"/>
              <a:t>funcionária</a:t>
            </a:r>
            <a:r>
              <a:rPr sz="2400" spc="355" dirty="0"/>
              <a:t> </a:t>
            </a:r>
            <a:r>
              <a:rPr sz="2400" spc="-5" dirty="0"/>
              <a:t>da</a:t>
            </a:r>
            <a:r>
              <a:rPr sz="2400" spc="345" dirty="0"/>
              <a:t> </a:t>
            </a:r>
            <a:r>
              <a:rPr sz="2400" spc="-10" dirty="0"/>
              <a:t>escola</a:t>
            </a:r>
            <a:endParaRPr sz="240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96604" y="6666686"/>
            <a:ext cx="1689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2512567"/>
            <a:ext cx="101409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possuía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5" dirty="0">
                <a:latin typeface="Calibri"/>
                <a:cs typeface="Calibri"/>
              </a:rPr>
              <a:t>entrou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9191" y="2512567"/>
            <a:ext cx="20764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160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 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senha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e,   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52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ela,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sistema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267" y="3609797"/>
            <a:ext cx="32277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aprovou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filha</a:t>
            </a:r>
            <a:r>
              <a:rPr sz="2400" dirty="0">
                <a:latin typeface="Calibri"/>
                <a:cs typeface="Calibri"/>
              </a:rPr>
              <a:t> 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química,</a:t>
            </a:r>
            <a:r>
              <a:rPr sz="2400" spc="-5" dirty="0">
                <a:latin typeface="Calibri"/>
                <a:cs typeface="Calibri"/>
              </a:rPr>
              <a:t> disciplina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ela </a:t>
            </a:r>
            <a:r>
              <a:rPr sz="2400" spc="-10" dirty="0">
                <a:latin typeface="Calibri"/>
                <a:cs typeface="Calibri"/>
              </a:rPr>
              <a:t>havia </a:t>
            </a:r>
            <a:r>
              <a:rPr sz="2400" spc="-15" dirty="0">
                <a:latin typeface="Calibri"/>
                <a:cs typeface="Calibri"/>
              </a:rPr>
              <a:t>reprovado.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Não</a:t>
            </a:r>
            <a:r>
              <a:rPr sz="2400" spc="3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satisfeita,</a:t>
            </a:r>
            <a:r>
              <a:rPr sz="2400" spc="3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aumentou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2111" y="5073522"/>
            <a:ext cx="1576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2100">
              <a:lnSpc>
                <a:spcPct val="100000"/>
              </a:lnSpc>
              <a:spcBef>
                <a:spcPts val="100"/>
              </a:spcBef>
              <a:tabLst>
                <a:tab pos="512445" algn="l"/>
                <a:tab pos="1007744" algn="l"/>
                <a:tab pos="1163320" algn="l"/>
              </a:tabLst>
            </a:pPr>
            <a:r>
              <a:rPr sz="2400" spc="-5" dirty="0">
                <a:latin typeface="Calibri"/>
                <a:cs typeface="Calibri"/>
              </a:rPr>
              <a:t>filh</a:t>
            </a:r>
            <a:r>
              <a:rPr sz="2400" dirty="0">
                <a:latin typeface="Calibri"/>
                <a:cs typeface="Calibri"/>
              </a:rPr>
              <a:t>o		</a:t>
            </a:r>
            <a:r>
              <a:rPr sz="2400" spc="15" dirty="0">
                <a:latin typeface="Calibri"/>
                <a:cs typeface="Calibri"/>
              </a:rPr>
              <a:t>em 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8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267" y="5073522"/>
            <a:ext cx="16681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63550" algn="l"/>
                <a:tab pos="133413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do  </a:t>
            </a:r>
            <a:r>
              <a:rPr sz="2400" spc="-15" dirty="0">
                <a:latin typeface="Calibri"/>
                <a:cs typeface="Calibri"/>
              </a:rPr>
              <a:t>matemática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99.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0922" y="891666"/>
            <a:ext cx="2478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008D7E"/>
                </a:solidFill>
                <a:latin typeface="Calibri"/>
                <a:cs typeface="Calibri"/>
              </a:rPr>
              <a:t>Jurisprudência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8757" y="6633464"/>
            <a:ext cx="23177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688" y="1354962"/>
            <a:ext cx="8543290" cy="5104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3355" algn="just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8D7E"/>
                </a:solidFill>
                <a:latin typeface="Calibri"/>
                <a:cs typeface="Calibri"/>
              </a:rPr>
              <a:t>Caso:</a:t>
            </a:r>
            <a:r>
              <a:rPr sz="2200" b="1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Parcial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provimento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Recurso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Especial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reconhecer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responsabilidade objetiva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instituição </a:t>
            </a:r>
            <a:r>
              <a:rPr sz="2000" b="1" dirty="0">
                <a:latin typeface="Calibri"/>
                <a:cs typeface="Calibri"/>
              </a:rPr>
              <a:t>de ensino por </a:t>
            </a:r>
            <a:r>
              <a:rPr sz="2000" b="1" spc="-15" dirty="0">
                <a:latin typeface="Calibri"/>
                <a:cs typeface="Calibri"/>
              </a:rPr>
              <a:t>ter </a:t>
            </a:r>
            <a:r>
              <a:rPr sz="2000" b="1" spc="-5" dirty="0">
                <a:latin typeface="Calibri"/>
                <a:cs typeface="Calibri"/>
              </a:rPr>
              <a:t>disponibilizado </a:t>
            </a:r>
            <a:r>
              <a:rPr sz="2000" b="1" spc="-15" dirty="0">
                <a:latin typeface="Calibri"/>
                <a:cs typeface="Calibri"/>
              </a:rPr>
              <a:t>em 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seu </a:t>
            </a:r>
            <a:r>
              <a:rPr sz="2000" b="1" spc="-10" dirty="0">
                <a:latin typeface="Calibri"/>
                <a:cs typeface="Calibri"/>
              </a:rPr>
              <a:t>site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material protegido </a:t>
            </a:r>
            <a:r>
              <a:rPr sz="2000" b="1" dirty="0">
                <a:latin typeface="Calibri"/>
                <a:cs typeface="Calibri"/>
              </a:rPr>
              <a:t>por </a:t>
            </a:r>
            <a:r>
              <a:rPr sz="2000" b="1" spc="-10" dirty="0">
                <a:latin typeface="Calibri"/>
                <a:cs typeface="Calibri"/>
              </a:rPr>
              <a:t>direitos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30" dirty="0">
                <a:latin typeface="Calibri"/>
                <a:cs typeface="Calibri"/>
              </a:rPr>
              <a:t>autor, </a:t>
            </a: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5" dirty="0">
                <a:latin typeface="Calibri"/>
                <a:cs typeface="Calibri"/>
              </a:rPr>
              <a:t>qual </a:t>
            </a:r>
            <a:r>
              <a:rPr sz="2000" b="1" dirty="0">
                <a:latin typeface="Calibri"/>
                <a:cs typeface="Calibri"/>
              </a:rPr>
              <a:t>se deu sem a </a:t>
            </a:r>
            <a:r>
              <a:rPr sz="2000" b="1" spc="-5" dirty="0">
                <a:latin typeface="Calibri"/>
                <a:cs typeface="Calibri"/>
              </a:rPr>
              <a:t>devida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autorização ou </a:t>
            </a:r>
            <a:r>
              <a:rPr sz="2000" b="1" dirty="0">
                <a:latin typeface="Calibri"/>
                <a:cs typeface="Calibri"/>
              </a:rPr>
              <a:t>menção </a:t>
            </a:r>
            <a:r>
              <a:rPr sz="2000" b="1" spc="5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autoria, </a:t>
            </a:r>
            <a:r>
              <a:rPr sz="2000" spc="-5" dirty="0">
                <a:latin typeface="Calibri"/>
                <a:cs typeface="Calibri"/>
              </a:rPr>
              <a:t>condenando-a </a:t>
            </a:r>
            <a:r>
              <a:rPr sz="2000" dirty="0">
                <a:latin typeface="Calibri"/>
                <a:cs typeface="Calibri"/>
              </a:rPr>
              <a:t>ao </a:t>
            </a:r>
            <a:r>
              <a:rPr sz="2000" spc="-10" dirty="0">
                <a:latin typeface="Calibri"/>
                <a:cs typeface="Calibri"/>
              </a:rPr>
              <a:t>pagamento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indenização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danos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morais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valor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R$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mil.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marL="53975" algn="just">
              <a:lnSpc>
                <a:spcPct val="100000"/>
              </a:lnSpc>
            </a:pPr>
            <a:r>
              <a:rPr sz="1800" spc="-10" dirty="0">
                <a:solidFill>
                  <a:srgbClr val="008D7E"/>
                </a:solidFill>
                <a:latin typeface="Calibri"/>
                <a:cs typeface="Calibri"/>
              </a:rPr>
              <a:t>Ementa:</a:t>
            </a:r>
            <a:r>
              <a:rPr sz="1800" spc="1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DIREITO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AUTORAL.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INDENIZAÇÃO. </a:t>
            </a:r>
            <a:r>
              <a:rPr sz="1800" spc="-5" dirty="0">
                <a:latin typeface="Calibri"/>
                <a:cs typeface="Calibri"/>
              </a:rPr>
              <a:t>OBRA.</a:t>
            </a:r>
            <a:r>
              <a:rPr sz="1800" spc="-15" dirty="0">
                <a:latin typeface="Calibri"/>
                <a:cs typeface="Calibri"/>
              </a:rPr>
              <a:t> DIVULGAÇÃO.</a:t>
            </a:r>
            <a:endParaRPr sz="1800">
              <a:latin typeface="Calibri"/>
              <a:cs typeface="Calibri"/>
            </a:endParaRPr>
          </a:p>
          <a:p>
            <a:pPr marL="53975" marR="5080" algn="just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latin typeface="Calibri"/>
                <a:cs typeface="Calibri"/>
              </a:rPr>
              <a:t>Trata-se,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origem,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ação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indenização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por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danos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materiais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morais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busca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ressarcimento </a:t>
            </a:r>
            <a:r>
              <a:rPr sz="1800" spc="-5" dirty="0">
                <a:latin typeface="Calibri"/>
                <a:cs typeface="Calibri"/>
              </a:rPr>
              <a:t>pela </a:t>
            </a:r>
            <a:r>
              <a:rPr sz="1800" b="1" spc="-15" dirty="0">
                <a:latin typeface="Calibri"/>
                <a:cs typeface="Calibri"/>
              </a:rPr>
              <a:t>reprodução </a:t>
            </a:r>
            <a:r>
              <a:rPr sz="1800" b="1" spc="-10" dirty="0">
                <a:latin typeface="Calibri"/>
                <a:cs typeface="Calibri"/>
              </a:rPr>
              <a:t>eletrônica </a:t>
            </a:r>
            <a:r>
              <a:rPr sz="1800" b="1" spc="-5" dirty="0">
                <a:latin typeface="Calibri"/>
                <a:cs typeface="Calibri"/>
              </a:rPr>
              <a:t>de </a:t>
            </a:r>
            <a:r>
              <a:rPr sz="1800" b="1" spc="-15" dirty="0">
                <a:latin typeface="Calibri"/>
                <a:cs typeface="Calibri"/>
              </a:rPr>
              <a:t>obra </a:t>
            </a:r>
            <a:r>
              <a:rPr sz="1800" b="1" spc="-10" dirty="0">
                <a:latin typeface="Calibri"/>
                <a:cs typeface="Calibri"/>
              </a:rPr>
              <a:t>intelectual </a:t>
            </a:r>
            <a:r>
              <a:rPr sz="1800" b="1" spc="-5" dirty="0">
                <a:latin typeface="Calibri"/>
                <a:cs typeface="Calibri"/>
              </a:rPr>
              <a:t>sem </a:t>
            </a:r>
            <a:r>
              <a:rPr sz="1800" b="1" spc="-10" dirty="0">
                <a:latin typeface="Calibri"/>
                <a:cs typeface="Calibri"/>
              </a:rPr>
              <a:t>autorização </a:t>
            </a:r>
            <a:r>
              <a:rPr sz="1800" b="1" spc="-5" dirty="0">
                <a:latin typeface="Calibri"/>
                <a:cs typeface="Calibri"/>
              </a:rPr>
              <a:t>do </a:t>
            </a:r>
            <a:r>
              <a:rPr sz="1800" b="1" spc="-10" dirty="0">
                <a:latin typeface="Calibri"/>
                <a:cs typeface="Calibri"/>
              </a:rPr>
              <a:t>autor</a:t>
            </a:r>
            <a:r>
              <a:rPr sz="1800" spc="-1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 Segundo </a:t>
            </a:r>
            <a:r>
              <a:rPr sz="1800" spc="-15" dirty="0">
                <a:latin typeface="Calibri"/>
                <a:cs typeface="Calibri"/>
              </a:rPr>
              <a:t>consta </a:t>
            </a:r>
            <a:r>
              <a:rPr sz="1800" spc="-5" dirty="0">
                <a:latin typeface="Calibri"/>
                <a:cs typeface="Calibri"/>
              </a:rPr>
              <a:t>dos autos,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5" dirty="0">
                <a:latin typeface="Calibri"/>
                <a:cs typeface="Calibri"/>
              </a:rPr>
              <a:t>recorrente </a:t>
            </a:r>
            <a:r>
              <a:rPr sz="1800" spc="-5" dirty="0">
                <a:latin typeface="Calibri"/>
                <a:cs typeface="Calibri"/>
              </a:rPr>
              <a:t>cedeu </a:t>
            </a:r>
            <a:r>
              <a:rPr sz="1800" spc="-10" dirty="0">
                <a:latin typeface="Calibri"/>
                <a:cs typeface="Calibri"/>
              </a:rPr>
              <a:t>material didático </a:t>
            </a:r>
            <a:r>
              <a:rPr sz="1800" dirty="0">
                <a:latin typeface="Calibri"/>
                <a:cs typeface="Calibri"/>
              </a:rPr>
              <a:t>de sua </a:t>
            </a:r>
            <a:r>
              <a:rPr sz="1800" spc="-10" dirty="0">
                <a:latin typeface="Calibri"/>
                <a:cs typeface="Calibri"/>
              </a:rPr>
              <a:t>autoria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0" dirty="0">
                <a:latin typeface="Calibri"/>
                <a:cs typeface="Calibri"/>
              </a:rPr>
              <a:t>professor, 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preposto </a:t>
            </a:r>
            <a:r>
              <a:rPr sz="1800" dirty="0">
                <a:latin typeface="Calibri"/>
                <a:cs typeface="Calibri"/>
              </a:rPr>
              <a:t>da </a:t>
            </a:r>
            <a:r>
              <a:rPr sz="1800" spc="-10" dirty="0">
                <a:latin typeface="Calibri"/>
                <a:cs typeface="Calibri"/>
              </a:rPr>
              <a:t>recorrida, </a:t>
            </a:r>
            <a:r>
              <a:rPr sz="1800" b="1" dirty="0">
                <a:latin typeface="Calibri"/>
                <a:cs typeface="Calibri"/>
              </a:rPr>
              <a:t>apenas </a:t>
            </a:r>
            <a:r>
              <a:rPr sz="1800" b="1" spc="-10" dirty="0">
                <a:latin typeface="Calibri"/>
                <a:cs typeface="Calibri"/>
              </a:rPr>
              <a:t>para que fosse utilizado </a:t>
            </a:r>
            <a:r>
              <a:rPr sz="1800" b="1" spc="-15" dirty="0">
                <a:latin typeface="Calibri"/>
                <a:cs typeface="Calibri"/>
              </a:rPr>
              <a:t>para </a:t>
            </a:r>
            <a:r>
              <a:rPr sz="1800" b="1" spc="-10" dirty="0">
                <a:latin typeface="Calibri"/>
                <a:cs typeface="Calibri"/>
              </a:rPr>
              <a:t>consulta, </a:t>
            </a:r>
            <a:r>
              <a:rPr sz="1800" b="1" spc="-5" dirty="0">
                <a:latin typeface="Calibri"/>
                <a:cs typeface="Calibri"/>
              </a:rPr>
              <a:t>mas não </a:t>
            </a:r>
            <a:r>
              <a:rPr sz="1800" b="1" spc="-10" dirty="0">
                <a:latin typeface="Calibri"/>
                <a:cs typeface="Calibri"/>
              </a:rPr>
              <a:t>para </a:t>
            </a:r>
            <a:r>
              <a:rPr sz="1800" b="1" dirty="0">
                <a:latin typeface="Calibri"/>
                <a:cs typeface="Calibri"/>
              </a:rPr>
              <a:t>a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divulgação </a:t>
            </a:r>
            <a:r>
              <a:rPr sz="1800" b="1" spc="-5" dirty="0">
                <a:latin typeface="Calibri"/>
                <a:cs typeface="Calibri"/>
              </a:rPr>
              <a:t>por meio </a:t>
            </a:r>
            <a:r>
              <a:rPr sz="1800" b="1" dirty="0">
                <a:latin typeface="Calibri"/>
                <a:cs typeface="Calibri"/>
              </a:rPr>
              <a:t>da </a:t>
            </a:r>
            <a:r>
              <a:rPr sz="1800" b="1" spc="-15" dirty="0">
                <a:latin typeface="Calibri"/>
                <a:cs typeface="Calibri"/>
              </a:rPr>
              <a:t>Internet</a:t>
            </a:r>
            <a:r>
              <a:rPr sz="1800" spc="-15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(...) Assim, </a:t>
            </a:r>
            <a:r>
              <a:rPr sz="1800" spc="-10" dirty="0">
                <a:latin typeface="Calibri"/>
                <a:cs typeface="Calibri"/>
              </a:rPr>
              <a:t>ressaltou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configuração </a:t>
            </a:r>
            <a:r>
              <a:rPr sz="1800" dirty="0">
                <a:latin typeface="Calibri"/>
                <a:cs typeface="Calibri"/>
              </a:rPr>
              <a:t>da </a:t>
            </a:r>
            <a:r>
              <a:rPr sz="1800" spc="-5" dirty="0">
                <a:latin typeface="Calibri"/>
                <a:cs typeface="Calibri"/>
              </a:rPr>
              <a:t>responsabilidade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objetiva </a:t>
            </a:r>
            <a:r>
              <a:rPr sz="1800" dirty="0">
                <a:latin typeface="Calibri"/>
                <a:cs typeface="Calibri"/>
              </a:rPr>
              <a:t>da </a:t>
            </a:r>
            <a:r>
              <a:rPr sz="1800" spc="-5" dirty="0">
                <a:latin typeface="Calibri"/>
                <a:cs typeface="Calibri"/>
              </a:rPr>
              <a:t>instituição </a:t>
            </a:r>
            <a:r>
              <a:rPr sz="1800" dirty="0">
                <a:latin typeface="Calibri"/>
                <a:cs typeface="Calibri"/>
              </a:rPr>
              <a:t>de ensino </a:t>
            </a:r>
            <a:r>
              <a:rPr sz="1800" spc="-5" dirty="0">
                <a:latin typeface="Calibri"/>
                <a:cs typeface="Calibri"/>
              </a:rPr>
              <a:t>pela </a:t>
            </a:r>
            <a:r>
              <a:rPr sz="1800" spc="-10" dirty="0">
                <a:latin typeface="Calibri"/>
                <a:cs typeface="Calibri"/>
              </a:rPr>
              <a:t>conduta </a:t>
            </a:r>
            <a:r>
              <a:rPr sz="1800" spc="-5" dirty="0">
                <a:latin typeface="Calibri"/>
                <a:cs typeface="Calibri"/>
              </a:rPr>
              <a:t>lesiva </a:t>
            </a:r>
            <a:r>
              <a:rPr sz="1800" dirty="0">
                <a:latin typeface="Calibri"/>
                <a:cs typeface="Calibri"/>
              </a:rPr>
              <a:t>de seu </a:t>
            </a:r>
            <a:r>
              <a:rPr sz="1800" spc="-30" dirty="0">
                <a:latin typeface="Calibri"/>
                <a:cs typeface="Calibri"/>
              </a:rPr>
              <a:t>professor. </a:t>
            </a:r>
            <a:r>
              <a:rPr sz="1800" spc="-5" dirty="0">
                <a:latin typeface="Calibri"/>
                <a:cs typeface="Calibri"/>
              </a:rPr>
              <a:t>(...) Dessarte, </a:t>
            </a:r>
            <a:r>
              <a:rPr sz="1800" spc="-10" dirty="0">
                <a:latin typeface="Calibri"/>
                <a:cs typeface="Calibri"/>
              </a:rPr>
              <a:t>com </a:t>
            </a:r>
            <a:r>
              <a:rPr sz="1800" spc="-5" dirty="0">
                <a:latin typeface="Calibri"/>
                <a:cs typeface="Calibri"/>
              </a:rPr>
              <a:t> essas,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outras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considerações,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Turma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parcial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provimento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recurso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reconhecer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responsabilidade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objetiva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instituição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ensino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conduta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seu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preposto, </a:t>
            </a:r>
            <a:r>
              <a:rPr sz="1800" spc="-5" dirty="0">
                <a:latin typeface="Calibri"/>
                <a:cs typeface="Calibri"/>
              </a:rPr>
              <a:t>condenando-a </a:t>
            </a:r>
            <a:r>
              <a:rPr sz="1800" dirty="0">
                <a:latin typeface="Calibri"/>
                <a:cs typeface="Calibri"/>
              </a:rPr>
              <a:t>ao </a:t>
            </a:r>
            <a:r>
              <a:rPr sz="1800" spc="-10" dirty="0">
                <a:latin typeface="Calibri"/>
                <a:cs typeface="Calibri"/>
              </a:rPr>
              <a:t>pagamento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indenização por danos </a:t>
            </a:r>
            <a:r>
              <a:rPr sz="1800" spc="-10" dirty="0">
                <a:latin typeface="Calibri"/>
                <a:cs typeface="Calibri"/>
              </a:rPr>
              <a:t>morais </a:t>
            </a: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valor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R$ 20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mil,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correção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juros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partir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julgamento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especial.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REsp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1.201.340-DF,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Rel.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Maria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Isabel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Gallotti,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julgado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 </a:t>
            </a:r>
            <a:r>
              <a:rPr sz="1800" spc="-5" dirty="0">
                <a:latin typeface="Calibri"/>
                <a:cs typeface="Calibri"/>
              </a:rPr>
              <a:t>3/11/2011.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983" y="847090"/>
            <a:ext cx="73482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7905" marR="5080" indent="-227584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45545F"/>
                </a:solidFill>
                <a:latin typeface="Calibri"/>
                <a:cs typeface="Calibri"/>
              </a:rPr>
              <a:t>Ministra</a:t>
            </a:r>
            <a:r>
              <a:rPr sz="2800" b="1" spc="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da</a:t>
            </a:r>
            <a:r>
              <a:rPr sz="28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Educação</a:t>
            </a: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da</a:t>
            </a:r>
            <a:r>
              <a:rPr sz="28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Alemanha</a:t>
            </a:r>
            <a:r>
              <a:rPr sz="2800" b="1" spc="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renuncia</a:t>
            </a:r>
            <a:r>
              <a:rPr sz="2800" b="1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após </a:t>
            </a:r>
            <a:r>
              <a:rPr sz="2800" b="1" spc="-6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acusação</a:t>
            </a:r>
            <a:r>
              <a:rPr sz="2800" b="1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800" b="1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plágio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8757" y="6633464"/>
            <a:ext cx="23177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1706626"/>
            <a:ext cx="8892540" cy="475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Annette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Schavan</a:t>
            </a:r>
            <a:r>
              <a:rPr sz="2000" b="1" spc="-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copiou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trechos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000" b="1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tese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 de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doutorado,</a:t>
            </a:r>
            <a:r>
              <a:rPr sz="2000" b="1" spc="-3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diz</a:t>
            </a:r>
            <a:r>
              <a:rPr sz="20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universidade.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Aliada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endParaRPr sz="2000" dirty="0">
              <a:latin typeface="Calibri"/>
              <a:cs typeface="Calibri"/>
            </a:endParaRPr>
          </a:p>
          <a:p>
            <a:pPr marL="120014">
              <a:lnSpc>
                <a:spcPct val="100000"/>
              </a:lnSpc>
            </a:pP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Merkel</a:t>
            </a:r>
            <a:r>
              <a:rPr sz="20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negou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acusações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e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prometeu</a:t>
            </a:r>
            <a:r>
              <a:rPr sz="2000" b="1" spc="-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processar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instituição.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 dirty="0">
              <a:latin typeface="Calibri"/>
              <a:cs typeface="Calibri"/>
            </a:endParaRPr>
          </a:p>
          <a:p>
            <a:pPr marL="39370" marR="26479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ministra</a:t>
            </a:r>
            <a:r>
              <a:rPr sz="1800" dirty="0">
                <a:latin typeface="Calibri"/>
                <a:cs typeface="Calibri"/>
              </a:rPr>
              <a:t> da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Educação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Alemanha,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acusada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plágio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sua </a:t>
            </a:r>
            <a:r>
              <a:rPr sz="1800" spc="-5" dirty="0">
                <a:latin typeface="Calibri"/>
                <a:cs typeface="Calibri"/>
              </a:rPr>
              <a:t>tese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doutorado,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deixou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cargo,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anunciou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neste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sábado (9)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chanceler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Angela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Merkel.</a:t>
            </a:r>
            <a:endParaRPr sz="1800" dirty="0">
              <a:latin typeface="Calibri"/>
              <a:cs typeface="Calibri"/>
            </a:endParaRPr>
          </a:p>
          <a:p>
            <a:pPr marL="39370" marR="266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anúncio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feito</a:t>
            </a:r>
            <a:r>
              <a:rPr sz="1800" dirty="0">
                <a:latin typeface="Calibri"/>
                <a:cs typeface="Calibri"/>
              </a:rPr>
              <a:t> em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entrevista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conjunta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ministra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Annette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Schavan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chanceler.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ocorre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quatro</a:t>
            </a:r>
            <a:r>
              <a:rPr sz="1800" spc="-5" dirty="0">
                <a:latin typeface="Calibri"/>
                <a:cs typeface="Calibri"/>
              </a:rPr>
              <a:t> dias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após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10" dirty="0">
                <a:latin typeface="Calibri"/>
                <a:cs typeface="Calibri"/>
              </a:rPr>
              <a:t>Universidade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Dusseldorf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anunciado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Annette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"sistematicamente</a:t>
            </a:r>
            <a:r>
              <a:rPr sz="1800" dirty="0">
                <a:latin typeface="Calibri"/>
                <a:cs typeface="Calibri"/>
              </a:rPr>
              <a:t> 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intencionalmente"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copiou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partes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filosofia,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há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30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anos.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negou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disse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iria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recorrer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diploma.</a:t>
            </a:r>
            <a:endParaRPr sz="1800" dirty="0">
              <a:latin typeface="Calibri"/>
              <a:cs typeface="Calibri"/>
            </a:endParaRPr>
          </a:p>
          <a:p>
            <a:pPr marL="93345" marR="6350">
              <a:lnSpc>
                <a:spcPct val="100000"/>
              </a:lnSpc>
              <a:spcBef>
                <a:spcPts val="855"/>
              </a:spcBef>
              <a:tabLst>
                <a:tab pos="356870" algn="l"/>
                <a:tab pos="922655" algn="l"/>
                <a:tab pos="1821814" algn="l"/>
                <a:tab pos="3425190" algn="l"/>
                <a:tab pos="3992245" algn="l"/>
                <a:tab pos="4254500" algn="l"/>
                <a:tab pos="5312410" algn="l"/>
                <a:tab pos="5574665" algn="l"/>
                <a:tab pos="6393180" algn="l"/>
                <a:tab pos="6912609" algn="l"/>
                <a:tab pos="7654925" algn="l"/>
                <a:tab pos="8127365" algn="l"/>
              </a:tabLst>
            </a:pPr>
            <a:r>
              <a:rPr sz="1800" dirty="0">
                <a:latin typeface="Calibri"/>
                <a:cs typeface="Calibri"/>
              </a:rPr>
              <a:t>É	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a	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10" dirty="0">
                <a:latin typeface="Calibri"/>
                <a:cs typeface="Calibri"/>
              </a:rPr>
              <a:t>ã</a:t>
            </a:r>
            <a:r>
              <a:rPr sz="1800" dirty="0">
                <a:latin typeface="Calibri"/>
                <a:cs typeface="Calibri"/>
              </a:rPr>
              <a:t>o	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anged</a:t>
            </a:r>
            <a:r>
              <a:rPr sz="1800" spc="1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	</a:t>
            </a:r>
            <a:r>
              <a:rPr sz="1800" spc="-5" dirty="0">
                <a:latin typeface="Calibri"/>
                <a:cs typeface="Calibri"/>
              </a:rPr>
              <a:t>pa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	a	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ha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eler	a	ap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as	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	me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es	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s	elei</a:t>
            </a:r>
            <a:r>
              <a:rPr sz="1800" spc="-25" dirty="0">
                <a:latin typeface="Calibri"/>
                <a:cs typeface="Calibri"/>
              </a:rPr>
              <a:t>ç</a:t>
            </a:r>
            <a:r>
              <a:rPr sz="1800" spc="-5" dirty="0">
                <a:latin typeface="Calibri"/>
                <a:cs typeface="Calibri"/>
              </a:rPr>
              <a:t>ões  </a:t>
            </a:r>
            <a:r>
              <a:rPr sz="1800" spc="-10" dirty="0">
                <a:latin typeface="Calibri"/>
                <a:cs typeface="Calibri"/>
              </a:rPr>
              <a:t>parlamentares.</a:t>
            </a:r>
            <a:endParaRPr sz="1800" dirty="0">
              <a:latin typeface="Calibri"/>
              <a:cs typeface="Calibri"/>
            </a:endParaRPr>
          </a:p>
          <a:p>
            <a:pPr marL="93345" marR="5080" algn="just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Certamente, Schavan </a:t>
            </a:r>
            <a:r>
              <a:rPr sz="1800" spc="-5" dirty="0">
                <a:latin typeface="Calibri"/>
                <a:cs typeface="Calibri"/>
              </a:rPr>
              <a:t>não </a:t>
            </a:r>
            <a:r>
              <a:rPr sz="1800" dirty="0">
                <a:latin typeface="Calibri"/>
                <a:cs typeface="Calibri"/>
              </a:rPr>
              <a:t>é </a:t>
            </a:r>
            <a:r>
              <a:rPr sz="1800" spc="-10" dirty="0">
                <a:latin typeface="Calibri"/>
                <a:cs typeface="Calibri"/>
              </a:rPr>
              <a:t>considerada </a:t>
            </a:r>
            <a:r>
              <a:rPr sz="1800" dirty="0">
                <a:latin typeface="Calibri"/>
                <a:cs typeface="Calibri"/>
              </a:rPr>
              <a:t>um </a:t>
            </a:r>
            <a:r>
              <a:rPr sz="1800" spc="-5" dirty="0">
                <a:latin typeface="Calibri"/>
                <a:cs typeface="Calibri"/>
              </a:rPr>
              <a:t>peso-pesado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governo, </a:t>
            </a:r>
            <a:r>
              <a:rPr sz="1800" dirty="0">
                <a:latin typeface="Calibri"/>
                <a:cs typeface="Calibri"/>
              </a:rPr>
              <a:t>mas, ainda </a:t>
            </a:r>
            <a:r>
              <a:rPr sz="1800" spc="-5" dirty="0">
                <a:latin typeface="Calibri"/>
                <a:cs typeface="Calibri"/>
              </a:rPr>
              <a:t>sim, </a:t>
            </a:r>
            <a:r>
              <a:rPr sz="1800" spc="-15" dirty="0">
                <a:latin typeface="Calibri"/>
                <a:cs typeface="Calibri"/>
              </a:rPr>
              <a:t>foi </a:t>
            </a:r>
            <a:r>
              <a:rPr sz="1800" dirty="0">
                <a:latin typeface="Calibri"/>
                <a:cs typeface="Calibri"/>
              </a:rPr>
              <a:t>vice-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presidente </a:t>
            </a:r>
            <a:r>
              <a:rPr sz="1800" dirty="0">
                <a:latin typeface="Calibri"/>
                <a:cs typeface="Calibri"/>
              </a:rPr>
              <a:t>da </a:t>
            </a:r>
            <a:r>
              <a:rPr sz="1800" spc="-5" dirty="0">
                <a:latin typeface="Calibri"/>
                <a:cs typeface="Calibri"/>
              </a:rPr>
              <a:t>União </a:t>
            </a:r>
            <a:r>
              <a:rPr sz="1800" spc="-15" dirty="0">
                <a:latin typeface="Calibri"/>
                <a:cs typeface="Calibri"/>
              </a:rPr>
              <a:t>Democrata Cristã </a:t>
            </a:r>
            <a:r>
              <a:rPr sz="1800" spc="-5" dirty="0">
                <a:latin typeface="Calibri"/>
                <a:cs typeface="Calibri"/>
              </a:rPr>
              <a:t>(CDU)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5" dirty="0">
                <a:latin typeface="Calibri"/>
                <a:cs typeface="Calibri"/>
              </a:rPr>
              <a:t>Merkel </a:t>
            </a:r>
            <a:r>
              <a:rPr sz="1800" spc="-10" dirty="0">
                <a:latin typeface="Calibri"/>
                <a:cs typeface="Calibri"/>
              </a:rPr>
              <a:t>entre </a:t>
            </a:r>
            <a:r>
              <a:rPr sz="1800" dirty="0">
                <a:latin typeface="Calibri"/>
                <a:cs typeface="Calibri"/>
              </a:rPr>
              <a:t>2008 e </a:t>
            </a:r>
            <a:r>
              <a:rPr sz="1800" spc="-5" dirty="0">
                <a:latin typeface="Calibri"/>
                <a:cs typeface="Calibri"/>
              </a:rPr>
              <a:t>2012 </a:t>
            </a:r>
            <a:r>
              <a:rPr sz="1800" dirty="0">
                <a:latin typeface="Calibri"/>
                <a:cs typeface="Calibri"/>
              </a:rPr>
              <a:t>e é </a:t>
            </a:r>
            <a:r>
              <a:rPr sz="1800" spc="-5" dirty="0">
                <a:latin typeface="Calibri"/>
                <a:cs typeface="Calibri"/>
              </a:rPr>
              <a:t>deputada desde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2005.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título </a:t>
            </a:r>
            <a:r>
              <a:rPr sz="1800" spc="5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"doutor" </a:t>
            </a:r>
            <a:r>
              <a:rPr sz="1800" dirty="0">
                <a:latin typeface="Calibri"/>
                <a:cs typeface="Calibri"/>
              </a:rPr>
              <a:t>é </a:t>
            </a:r>
            <a:r>
              <a:rPr sz="1800" spc="-5" dirty="0">
                <a:latin typeface="Calibri"/>
                <a:cs typeface="Calibri"/>
              </a:rPr>
              <a:t>muito </a:t>
            </a:r>
            <a:r>
              <a:rPr sz="1800" spc="-10" dirty="0">
                <a:latin typeface="Calibri"/>
                <a:cs typeface="Calibri"/>
              </a:rPr>
              <a:t>respeitado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5" dirty="0">
                <a:latin typeface="Calibri"/>
                <a:cs typeface="Calibri"/>
              </a:rPr>
              <a:t>Alemanha, </a:t>
            </a:r>
            <a:r>
              <a:rPr sz="1800" dirty="0">
                <a:latin typeface="Calibri"/>
                <a:cs typeface="Calibri"/>
              </a:rPr>
              <a:t>assim </a:t>
            </a:r>
            <a:r>
              <a:rPr sz="1800" spc="-10" dirty="0">
                <a:latin typeface="Calibri"/>
                <a:cs typeface="Calibri"/>
              </a:rPr>
              <a:t>como </a:t>
            </a:r>
            <a:r>
              <a:rPr sz="1800" dirty="0">
                <a:latin typeface="Calibri"/>
                <a:cs typeface="Calibri"/>
              </a:rPr>
              <a:t>em </a:t>
            </a:r>
            <a:r>
              <a:rPr sz="1800" spc="-10" dirty="0">
                <a:latin typeface="Calibri"/>
                <a:cs typeface="Calibri"/>
              </a:rPr>
              <a:t>outros </a:t>
            </a:r>
            <a:r>
              <a:rPr sz="1800" spc="-5" dirty="0">
                <a:latin typeface="Calibri"/>
                <a:cs typeface="Calibri"/>
              </a:rPr>
              <a:t>países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germânicos. </a:t>
            </a:r>
            <a:r>
              <a:rPr sz="1800" spc="-15" dirty="0">
                <a:latin typeface="Calibri"/>
                <a:cs typeface="Calibri"/>
              </a:rPr>
              <a:t>Este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título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sempre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mencionado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 sua </a:t>
            </a:r>
            <a:r>
              <a:rPr sz="1800" spc="-5" dirty="0">
                <a:latin typeface="Calibri"/>
                <a:cs typeface="Calibri"/>
              </a:rPr>
              <a:t>identidade.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050" spc="-5" dirty="0">
                <a:latin typeface="Calibri"/>
                <a:cs typeface="Calibri"/>
              </a:rPr>
              <a:t>Fonte:</a:t>
            </a:r>
            <a:r>
              <a:rPr sz="1050" spc="570" dirty="0">
                <a:latin typeface="Calibri"/>
                <a:cs typeface="Calibri"/>
              </a:rPr>
              <a:t> </a:t>
            </a:r>
            <a:r>
              <a:rPr sz="105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http://g1.globo.com/mundo/noticia/2013/02/ministra-da-educacao-da-alemanha-renuncia-apos-acusacao-de-plagio.htm</a:t>
            </a:r>
            <a:r>
              <a:rPr sz="1050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l</a:t>
            </a:r>
            <a:r>
              <a:rPr sz="1050" spc="-5" dirty="0">
                <a:latin typeface="Calibri"/>
                <a:cs typeface="Calibri"/>
              </a:rPr>
              <a:t>,</a:t>
            </a:r>
            <a:r>
              <a:rPr sz="1050" spc="57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acessado  </a:t>
            </a:r>
            <a:r>
              <a:rPr sz="1050" spc="75" dirty="0">
                <a:latin typeface="Calibri"/>
                <a:cs typeface="Calibri"/>
              </a:rPr>
              <a:t> </a:t>
            </a:r>
            <a:r>
              <a:rPr sz="1050" dirty="0" err="1">
                <a:latin typeface="Calibri"/>
                <a:cs typeface="Calibri"/>
              </a:rPr>
              <a:t>em</a:t>
            </a:r>
            <a:r>
              <a:rPr sz="1050" dirty="0">
                <a:latin typeface="Calibri"/>
                <a:cs typeface="Calibri"/>
              </a:rPr>
              <a:t>  </a:t>
            </a:r>
            <a:r>
              <a:rPr sz="1050" spc="8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0</a:t>
            </a:r>
            <a:r>
              <a:rPr lang="pt-BR" sz="105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/0</a:t>
            </a:r>
            <a:r>
              <a:rPr lang="pt-BR" sz="1050" dirty="0">
                <a:latin typeface="Calibri"/>
                <a:cs typeface="Calibri"/>
              </a:rPr>
              <a:t>1</a:t>
            </a:r>
            <a:r>
              <a:rPr sz="1050" dirty="0">
                <a:latin typeface="Calibri"/>
                <a:cs typeface="Calibri"/>
              </a:rPr>
              <a:t>/</a:t>
            </a:r>
            <a:r>
              <a:rPr lang="pt-BR" sz="105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3,  </a:t>
            </a:r>
            <a:r>
              <a:rPr sz="1050" spc="80" dirty="0">
                <a:latin typeface="Calibri"/>
                <a:cs typeface="Calibri"/>
              </a:rPr>
              <a:t> </a:t>
            </a:r>
            <a:r>
              <a:rPr sz="1050" spc="-5" dirty="0">
                <a:latin typeface="Calibri"/>
                <a:cs typeface="Calibri"/>
              </a:rPr>
              <a:t>às</a:t>
            </a:r>
            <a:endParaRPr sz="10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Calibri"/>
                <a:cs typeface="Calibri"/>
              </a:rPr>
              <a:t>15h23.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933825"/>
            <a:chOff x="0" y="0"/>
            <a:chExt cx="9144000" cy="3933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062" y="1270000"/>
              <a:ext cx="7062822" cy="26638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632" y="877824"/>
              <a:ext cx="1112520" cy="1118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735" y="877824"/>
              <a:ext cx="1447800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895" y="877824"/>
              <a:ext cx="1411224" cy="11186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877824"/>
              <a:ext cx="2063496" cy="11186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4" y="877824"/>
              <a:ext cx="1969008" cy="11186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0676" y="877824"/>
              <a:ext cx="896112" cy="111861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874891" y="6622795"/>
            <a:ext cx="177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direitos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reservados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836279" y="6522211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47241" y="994105"/>
            <a:ext cx="20123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D0D0D"/>
                </a:solidFill>
              </a:rPr>
              <a:t>O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5" dirty="0">
                <a:solidFill>
                  <a:srgbClr val="0D0D0D"/>
                </a:solidFill>
              </a:rPr>
              <a:t>que</a:t>
            </a:r>
            <a:r>
              <a:rPr spc="-40" dirty="0">
                <a:solidFill>
                  <a:srgbClr val="0D0D0D"/>
                </a:solidFill>
              </a:rPr>
              <a:t> </a:t>
            </a:r>
            <a:r>
              <a:rPr spc="-5" dirty="0">
                <a:solidFill>
                  <a:srgbClr val="0D0D0D"/>
                </a:solidFill>
              </a:rPr>
              <a:t>é</a:t>
            </a:r>
            <a:r>
              <a:rPr spc="-30" dirty="0">
                <a:solidFill>
                  <a:srgbClr val="0D0D0D"/>
                </a:solidFill>
              </a:rPr>
              <a:t> </a:t>
            </a:r>
            <a:r>
              <a:rPr spc="-5" dirty="0">
                <a:solidFill>
                  <a:srgbClr val="0D0D0D"/>
                </a:solidFill>
              </a:rPr>
              <a:t>o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3697732" y="1164336"/>
            <a:ext cx="2753995" cy="445134"/>
            <a:chOff x="3697732" y="1164336"/>
            <a:chExt cx="2753995" cy="445134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7732" y="1180719"/>
              <a:ext cx="1345692" cy="3426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4112" y="1164336"/>
              <a:ext cx="1237107" cy="4447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472173" y="994105"/>
            <a:ext cx="260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D0D0D"/>
                </a:solidFill>
                <a:latin typeface="Calibri"/>
                <a:cs typeface="Calibri"/>
              </a:rPr>
              <a:t>?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6363" y="4059935"/>
            <a:ext cx="8400415" cy="899160"/>
            <a:chOff x="626363" y="4059935"/>
            <a:chExt cx="8400415" cy="89916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363" y="4306406"/>
              <a:ext cx="278892" cy="3012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471" y="4059935"/>
              <a:ext cx="1691639" cy="8991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6627" y="4059935"/>
              <a:ext cx="2299716" cy="8991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2943" y="4059935"/>
              <a:ext cx="2051303" cy="899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9240" y="4059935"/>
              <a:ext cx="1062227" cy="8991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8067" y="4059935"/>
              <a:ext cx="1793747" cy="8991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6807" y="4059935"/>
              <a:ext cx="1691640" cy="8991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5047" y="4059935"/>
              <a:ext cx="641603" cy="89915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01167" y="4151502"/>
            <a:ext cx="8159750" cy="1796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O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D0D0D"/>
                </a:solidFill>
                <a:latin typeface="Calibri"/>
                <a:cs typeface="Calibri"/>
              </a:rPr>
              <a:t>Direito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 Digital</a:t>
            </a:r>
            <a:r>
              <a:rPr sz="3200" b="1" spc="-3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é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3200" b="1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evolução</a:t>
            </a:r>
            <a:r>
              <a:rPr sz="3200" b="1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do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próprio</a:t>
            </a:r>
            <a:r>
              <a:rPr sz="3200" b="1" spc="-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Direito.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281940" marR="281940" indent="1270" algn="ctr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15" dirty="0">
                <a:latin typeface="Calibri"/>
                <a:cs typeface="Calibri"/>
              </a:rPr>
              <a:t> Direito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Digital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representa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 amadurecimento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do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papel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jurídico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elo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entre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inovação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gestão.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-5765" y="1153308"/>
            <a:ext cx="457200" cy="541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8"/>
              </a:rPr>
              <a:t>http://3.bp.blogspot.com/-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0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Zs0S4pCLxLc/TVSegSGJHTI/AAAAAAAAABY/BL5Am5MDoHk/s1600/figura_evolucao.jpg</a:t>
            </a:r>
            <a:r>
              <a:rPr sz="10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Acessado em </a:t>
            </a:r>
            <a:r>
              <a:rPr sz="1000" b="1" spc="-215" dirty="0">
                <a:latin typeface="Calibri"/>
                <a:cs typeface="Calibri"/>
              </a:rPr>
              <a:t> </a:t>
            </a:r>
            <a:r>
              <a:rPr sz="1000" b="1" spc="-10" dirty="0">
                <a:latin typeface="Calibri"/>
                <a:cs typeface="Calibri"/>
              </a:rPr>
              <a:t>14.02.2013</a:t>
            </a:r>
            <a:r>
              <a:rPr sz="1000" b="1" spc="5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às</a:t>
            </a:r>
            <a:r>
              <a:rPr sz="1000" b="1" dirty="0">
                <a:latin typeface="Calibri"/>
                <a:cs typeface="Calibri"/>
              </a:rPr>
              <a:t> </a:t>
            </a:r>
            <a:r>
              <a:rPr sz="1000" b="1" spc="-10" dirty="0">
                <a:latin typeface="Calibri"/>
                <a:cs typeface="Calibri"/>
              </a:rPr>
              <a:t>11:27.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4666"/>
            <a:ext cx="9144000" cy="58075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6662" y="6353047"/>
            <a:ext cx="678878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http://www.missaopraiadacosta.com.br/up/wp-content/uploads/2012/07/gafetrabalho.jpg</a:t>
            </a:r>
            <a:r>
              <a:rPr sz="1000" b="1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Acessado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pt-BR" sz="1000" b="1" spc="-5" dirty="0">
                <a:solidFill>
                  <a:srgbClr val="FFFFFF"/>
                </a:solidFill>
                <a:latin typeface="Calibri"/>
                <a:cs typeface="Calibri"/>
              </a:rPr>
              <a:t>02.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01.20</a:t>
            </a:r>
            <a:r>
              <a:rPr lang="pt-BR" sz="10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0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às</a:t>
            </a:r>
            <a:r>
              <a:rPr sz="10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Calibri"/>
                <a:cs typeface="Calibri"/>
              </a:rPr>
              <a:t>17:07.</a:t>
            </a:r>
            <a:endParaRPr sz="10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282440"/>
            <a:ext cx="9144000" cy="899160"/>
            <a:chOff x="0" y="4282440"/>
            <a:chExt cx="9144000" cy="899160"/>
          </a:xfrm>
        </p:grpSpPr>
        <p:sp>
          <p:nvSpPr>
            <p:cNvPr id="5" name="object 5"/>
            <p:cNvSpPr/>
            <p:nvPr/>
          </p:nvSpPr>
          <p:spPr>
            <a:xfrm>
              <a:off x="0" y="4365688"/>
              <a:ext cx="9144000" cy="584835"/>
            </a:xfrm>
            <a:custGeom>
              <a:avLst/>
              <a:gdLst/>
              <a:ahLst/>
              <a:cxnLst/>
              <a:rect l="l" t="t" r="r" b="b"/>
              <a:pathLst>
                <a:path w="9144000" h="584835">
                  <a:moveTo>
                    <a:pt x="9144000" y="0"/>
                  </a:moveTo>
                  <a:lnTo>
                    <a:pt x="0" y="0"/>
                  </a:lnTo>
                  <a:lnTo>
                    <a:pt x="0" y="584771"/>
                  </a:lnTo>
                  <a:lnTo>
                    <a:pt x="9144000" y="58477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4282440"/>
              <a:ext cx="4949952" cy="8991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5752" y="4282440"/>
              <a:ext cx="2318004" cy="89916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58849" y="4373702"/>
            <a:ext cx="62280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16430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F16430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F16430"/>
                </a:solidFill>
                <a:latin typeface="Calibri"/>
                <a:cs typeface="Calibri"/>
              </a:rPr>
              <a:t>Tecnologia</a:t>
            </a:r>
            <a:r>
              <a:rPr sz="3200" b="1" spc="-45" dirty="0">
                <a:solidFill>
                  <a:srgbClr val="F1643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F16430"/>
                </a:solidFill>
                <a:latin typeface="Calibri"/>
                <a:cs typeface="Calibri"/>
              </a:rPr>
              <a:t>transformou</a:t>
            </a:r>
            <a:r>
              <a:rPr sz="3200" b="1" spc="-35" dirty="0">
                <a:solidFill>
                  <a:srgbClr val="F1643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16430"/>
                </a:solidFill>
                <a:latin typeface="Calibri"/>
                <a:cs typeface="Calibri"/>
              </a:rPr>
              <a:t>o</a:t>
            </a:r>
            <a:r>
              <a:rPr sz="3200" b="1" spc="-5" dirty="0">
                <a:solidFill>
                  <a:srgbClr val="F16430"/>
                </a:solidFill>
                <a:latin typeface="Calibri"/>
                <a:cs typeface="Calibri"/>
              </a:rPr>
              <a:t> Homem!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58757" y="6616700"/>
            <a:ext cx="23241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2200" y="2362200"/>
            <a:ext cx="4724400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080" algn="ctr">
              <a:lnSpc>
                <a:spcPct val="100000"/>
              </a:lnSpc>
              <a:spcBef>
                <a:spcPts val="95"/>
              </a:spcBef>
            </a:pPr>
            <a:r>
              <a:rPr sz="5200" b="1" spc="-30" dirty="0">
                <a:solidFill>
                  <a:srgbClr val="0095D5"/>
                </a:solidFill>
                <a:latin typeface="Calibri"/>
                <a:cs typeface="Calibri"/>
              </a:rPr>
              <a:t>Será</a:t>
            </a:r>
            <a:r>
              <a:rPr sz="5200" b="1" spc="-15" dirty="0">
                <a:solidFill>
                  <a:srgbClr val="0095D5"/>
                </a:solidFill>
                <a:latin typeface="Calibri"/>
                <a:cs typeface="Calibri"/>
              </a:rPr>
              <a:t> </a:t>
            </a:r>
            <a:r>
              <a:rPr sz="5200" b="1" spc="-5" dirty="0">
                <a:solidFill>
                  <a:srgbClr val="0095D5"/>
                </a:solidFill>
                <a:latin typeface="Calibri"/>
                <a:cs typeface="Calibri"/>
              </a:rPr>
              <a:t>que </a:t>
            </a:r>
            <a:r>
              <a:rPr sz="5200" b="1" dirty="0">
                <a:solidFill>
                  <a:srgbClr val="0095D5"/>
                </a:solidFill>
                <a:latin typeface="Calibri"/>
                <a:cs typeface="Calibri"/>
              </a:rPr>
              <a:t> </a:t>
            </a:r>
            <a:r>
              <a:rPr sz="5200" b="1" spc="-5" dirty="0">
                <a:solidFill>
                  <a:srgbClr val="0095D5"/>
                </a:solidFill>
                <a:latin typeface="Calibri"/>
                <a:cs typeface="Calibri"/>
              </a:rPr>
              <a:t>somos </a:t>
            </a:r>
            <a:r>
              <a:rPr sz="5200" b="1" dirty="0">
                <a:solidFill>
                  <a:srgbClr val="0095D5"/>
                </a:solidFill>
                <a:latin typeface="Calibri"/>
                <a:cs typeface="Calibri"/>
              </a:rPr>
              <a:t> </a:t>
            </a:r>
            <a:r>
              <a:rPr sz="5200" b="1" spc="-5" dirty="0">
                <a:solidFill>
                  <a:srgbClr val="0095D5"/>
                </a:solidFill>
                <a:latin typeface="Calibri"/>
                <a:cs typeface="Calibri"/>
              </a:rPr>
              <a:t>in</a:t>
            </a:r>
            <a:r>
              <a:rPr sz="5200" b="1" spc="-30" dirty="0">
                <a:solidFill>
                  <a:srgbClr val="0095D5"/>
                </a:solidFill>
                <a:latin typeface="Calibri"/>
                <a:cs typeface="Calibri"/>
              </a:rPr>
              <a:t>o</a:t>
            </a:r>
            <a:r>
              <a:rPr sz="5200" b="1" spc="-80" dirty="0">
                <a:solidFill>
                  <a:srgbClr val="0095D5"/>
                </a:solidFill>
                <a:latin typeface="Calibri"/>
                <a:cs typeface="Calibri"/>
              </a:rPr>
              <a:t>v</a:t>
            </a:r>
            <a:r>
              <a:rPr sz="5200" b="1" spc="-5" dirty="0">
                <a:solidFill>
                  <a:srgbClr val="0095D5"/>
                </a:solidFill>
                <a:latin typeface="Calibri"/>
                <a:cs typeface="Calibri"/>
              </a:rPr>
              <a:t>ado</a:t>
            </a:r>
            <a:r>
              <a:rPr sz="5200" b="1" spc="-75" dirty="0">
                <a:solidFill>
                  <a:srgbClr val="0095D5"/>
                </a:solidFill>
                <a:latin typeface="Calibri"/>
                <a:cs typeface="Calibri"/>
              </a:rPr>
              <a:t>r</a:t>
            </a:r>
            <a:r>
              <a:rPr sz="5200" b="1" spc="-10" dirty="0">
                <a:solidFill>
                  <a:srgbClr val="0095D5"/>
                </a:solidFill>
                <a:latin typeface="Calibri"/>
                <a:cs typeface="Calibri"/>
              </a:rPr>
              <a:t>es?</a:t>
            </a:r>
            <a:endParaRPr sz="5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08668" y="6645961"/>
            <a:ext cx="182880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7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7004" y="1296670"/>
            <a:ext cx="77914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2045" marR="5080" indent="-110998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Qual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a </a:t>
            </a:r>
            <a:r>
              <a:rPr sz="3600" b="1" spc="-15" dirty="0">
                <a:solidFill>
                  <a:srgbClr val="008D7E"/>
                </a:solidFill>
                <a:latin typeface="Calibri"/>
                <a:cs typeface="Calibri"/>
              </a:rPr>
              <a:t>primeira 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coisa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que uma pessoa da </a:t>
            </a:r>
            <a:r>
              <a:rPr sz="3600" b="1" spc="-80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008D7E"/>
                </a:solidFill>
                <a:latin typeface="Calibri"/>
                <a:cs typeface="Calibri"/>
              </a:rPr>
              <a:t>era</a:t>
            </a:r>
            <a:r>
              <a:rPr sz="3600" b="1" spc="-2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digial</a:t>
            </a:r>
            <a:r>
              <a:rPr sz="3600" b="1" spc="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8D7E"/>
                </a:solidFill>
                <a:latin typeface="Calibri"/>
                <a:cs typeface="Calibri"/>
              </a:rPr>
              <a:t>faz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quando</a:t>
            </a:r>
            <a:r>
              <a:rPr sz="3600" b="1" spc="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acorda?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8757" y="6616700"/>
            <a:ext cx="23241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6372" y="2365070"/>
            <a:ext cx="57143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solidFill>
                  <a:srgbClr val="C00000"/>
                </a:solidFill>
                <a:latin typeface="Calibri"/>
                <a:cs typeface="Calibri"/>
              </a:rPr>
              <a:t>62%</a:t>
            </a:r>
            <a:r>
              <a:rPr sz="7200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800" spc="-10" dirty="0"/>
              <a:t>checa</a:t>
            </a:r>
            <a:r>
              <a:rPr sz="4800" spc="-25" dirty="0"/>
              <a:t> </a:t>
            </a:r>
            <a:r>
              <a:rPr sz="4800" dirty="0"/>
              <a:t>o</a:t>
            </a:r>
            <a:r>
              <a:rPr sz="4800" spc="-25" dirty="0"/>
              <a:t> </a:t>
            </a:r>
            <a:r>
              <a:rPr sz="4800" dirty="0"/>
              <a:t>celular!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2905" y="3480892"/>
            <a:ext cx="428053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FF8600"/>
                </a:solidFill>
                <a:latin typeface="Calibri"/>
                <a:cs typeface="Calibri"/>
              </a:rPr>
              <a:t>47% </a:t>
            </a:r>
            <a:r>
              <a:rPr sz="3200" spc="-10" dirty="0">
                <a:latin typeface="Calibri"/>
                <a:cs typeface="Calibri"/>
              </a:rPr>
              <a:t>verifica </a:t>
            </a:r>
            <a:r>
              <a:rPr sz="3200" dirty="0">
                <a:latin typeface="Calibri"/>
                <a:cs typeface="Calibri"/>
              </a:rPr>
              <a:t>os emails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4800" b="1" dirty="0">
                <a:solidFill>
                  <a:srgbClr val="17375E"/>
                </a:solidFill>
                <a:latin typeface="Calibri"/>
                <a:cs typeface="Calibri"/>
              </a:rPr>
              <a:t>29%</a:t>
            </a:r>
            <a:r>
              <a:rPr sz="4800" b="1" spc="-20" dirty="0">
                <a:solidFill>
                  <a:srgbClr val="17375E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acessa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Facebook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4800" b="1" dirty="0">
                <a:solidFill>
                  <a:srgbClr val="006FC0"/>
                </a:solidFill>
                <a:latin typeface="Calibri"/>
                <a:cs typeface="Calibri"/>
              </a:rPr>
              <a:t>18%</a:t>
            </a:r>
            <a:r>
              <a:rPr sz="48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acessa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992" y="6333845"/>
            <a:ext cx="42627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 MT"/>
                <a:cs typeface="Arial MT"/>
              </a:rPr>
              <a:t>Fonte: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  <a:hlinkClick r:id="rId2"/>
              </a:rPr>
              <a:t>http://pinterest.com/pin/35465915785877323/</a:t>
            </a:r>
            <a:r>
              <a:rPr sz="1000" spc="-45" dirty="0">
                <a:latin typeface="Arial MT"/>
                <a:cs typeface="Arial MT"/>
                <a:hlinkClick r:id="rId2"/>
              </a:rPr>
              <a:t> </a:t>
            </a:r>
            <a:r>
              <a:rPr sz="1000" spc="-5" dirty="0">
                <a:latin typeface="Arial MT"/>
                <a:cs typeface="Arial MT"/>
              </a:rPr>
              <a:t>acesso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 err="1">
                <a:latin typeface="Arial MT"/>
                <a:cs typeface="Arial MT"/>
              </a:rPr>
              <a:t>em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lang="pt-BR" sz="1000" spc="-5" dirty="0">
                <a:latin typeface="Arial MT"/>
                <a:cs typeface="Arial MT"/>
              </a:rPr>
              <a:t>02</a:t>
            </a:r>
            <a:r>
              <a:rPr sz="1000" spc="-5" dirty="0">
                <a:latin typeface="Arial MT"/>
                <a:cs typeface="Arial MT"/>
              </a:rPr>
              <a:t>/</a:t>
            </a:r>
            <a:r>
              <a:rPr lang="pt-BR" sz="1000" spc="-5" dirty="0">
                <a:latin typeface="Arial MT"/>
                <a:cs typeface="Arial MT"/>
              </a:rPr>
              <a:t>11</a:t>
            </a:r>
            <a:r>
              <a:rPr sz="1000" spc="-5" dirty="0">
                <a:latin typeface="Arial MT"/>
                <a:cs typeface="Arial MT"/>
              </a:rPr>
              <a:t>/20</a:t>
            </a:r>
            <a:r>
              <a:rPr lang="pt-BR" sz="1000" spc="-5" dirty="0">
                <a:latin typeface="Arial MT"/>
                <a:cs typeface="Arial MT"/>
              </a:rPr>
              <a:t>2</a:t>
            </a:r>
            <a:r>
              <a:rPr sz="1000" spc="-5" dirty="0">
                <a:latin typeface="Arial MT"/>
                <a:cs typeface="Arial MT"/>
              </a:rPr>
              <a:t>2</a:t>
            </a:r>
            <a:endParaRPr sz="1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006" y="1979289"/>
            <a:ext cx="6331594" cy="44314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5328" y="6339332"/>
            <a:ext cx="51111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Fonte:</a:t>
            </a:r>
            <a:r>
              <a:rPr sz="1200" spc="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Imagem</a:t>
            </a:r>
            <a:r>
              <a:rPr sz="1200" spc="-5" dirty="0">
                <a:latin typeface="Arial MT"/>
                <a:cs typeface="Arial MT"/>
                <a:hlinkClick r:id="rId3"/>
              </a:rPr>
              <a:t>:htt</a:t>
            </a:r>
            <a:r>
              <a:rPr sz="1200" spc="-5" dirty="0">
                <a:latin typeface="Arial MT"/>
                <a:cs typeface="Arial MT"/>
              </a:rPr>
              <a:t>p</a:t>
            </a:r>
            <a:r>
              <a:rPr sz="1200" spc="-5" dirty="0">
                <a:latin typeface="Arial MT"/>
                <a:cs typeface="Arial MT"/>
                <a:hlinkClick r:id="rId3"/>
              </a:rPr>
              <a:t>://blig.ig.com.br/vimer/files/20</a:t>
            </a:r>
            <a:r>
              <a:rPr lang="pt-BR" sz="1200" spc="-5" dirty="0">
                <a:latin typeface="Arial MT"/>
                <a:cs typeface="Arial MT"/>
                <a:hlinkClick r:id="rId3"/>
              </a:rPr>
              <a:t>22</a:t>
            </a:r>
            <a:r>
              <a:rPr sz="1200" spc="-5" dirty="0">
                <a:latin typeface="Arial MT"/>
                <a:cs typeface="Arial MT"/>
                <a:hlinkClick r:id="rId3"/>
              </a:rPr>
              <a:t>/01/Casal-Internauta.jpg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757" y="6616700"/>
            <a:ext cx="23241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4494" y="952881"/>
            <a:ext cx="74682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já</a:t>
            </a:r>
            <a:r>
              <a:rPr sz="32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há</a:t>
            </a:r>
            <a:r>
              <a:rPr sz="3200" b="1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também</a:t>
            </a:r>
            <a:r>
              <a:rPr sz="3200" b="1" spc="-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uma</a:t>
            </a:r>
            <a:r>
              <a:rPr sz="32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geração</a:t>
            </a:r>
            <a:r>
              <a:rPr sz="32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de</a:t>
            </a:r>
            <a:r>
              <a:rPr sz="3200" b="1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pais</a:t>
            </a:r>
            <a:r>
              <a:rPr sz="3200" b="1" spc="-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7E7E7E"/>
                </a:solidFill>
                <a:latin typeface="Arial"/>
                <a:cs typeface="Arial"/>
              </a:rPr>
              <a:t>e </a:t>
            </a:r>
            <a:r>
              <a:rPr sz="3200" b="1" spc="-8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famílias</a:t>
            </a:r>
            <a:r>
              <a:rPr sz="3200" b="1" spc="-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mais</a:t>
            </a:r>
            <a:r>
              <a:rPr sz="3200" b="1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digitais</a:t>
            </a:r>
            <a:r>
              <a:rPr sz="3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7E7E7E"/>
                </a:solidFill>
                <a:latin typeface="Arial"/>
                <a:cs typeface="Arial"/>
              </a:rPr>
              <a:t>também!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0301" y="997076"/>
            <a:ext cx="23723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REVISTA</a:t>
            </a:r>
            <a:r>
              <a:rPr sz="1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VEJA</a:t>
            </a:r>
            <a:r>
              <a:rPr sz="1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SÃO</a:t>
            </a:r>
            <a:r>
              <a:rPr sz="1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35" dirty="0">
                <a:solidFill>
                  <a:srgbClr val="FF0000"/>
                </a:solidFill>
                <a:latin typeface="Arial"/>
                <a:cs typeface="Arial"/>
              </a:rPr>
              <a:t>PAULO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28838"/>
            <a:ext cx="4551362" cy="45004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67402" y="1651507"/>
            <a:ext cx="3989704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0380" indent="-3429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Crianças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brasileiras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são </a:t>
            </a:r>
            <a:r>
              <a:rPr sz="2800" dirty="0">
                <a:latin typeface="Arial MT"/>
                <a:cs typeface="Arial MT"/>
              </a:rPr>
              <a:t>as </a:t>
            </a:r>
            <a:r>
              <a:rPr sz="2800" spc="-5" dirty="0">
                <a:latin typeface="Arial MT"/>
                <a:cs typeface="Arial MT"/>
              </a:rPr>
              <a:t>que </a:t>
            </a:r>
            <a:r>
              <a:rPr sz="2800" dirty="0">
                <a:latin typeface="Arial MT"/>
                <a:cs typeface="Arial MT"/>
              </a:rPr>
              <a:t>entram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mais </a:t>
            </a:r>
            <a:r>
              <a:rPr sz="2800" dirty="0">
                <a:latin typeface="Arial MT"/>
                <a:cs typeface="Arial MT"/>
              </a:rPr>
              <a:t>cedo na </a:t>
            </a:r>
            <a:r>
              <a:rPr sz="2800" spc="-5" dirty="0">
                <a:latin typeface="Arial MT"/>
                <a:cs typeface="Arial MT"/>
              </a:rPr>
              <a:t>web: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b="1" spc="-5" dirty="0">
                <a:latin typeface="Arial"/>
                <a:cs typeface="Arial"/>
              </a:rPr>
              <a:t>aos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9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anos.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"/>
            </a:pPr>
            <a:endParaRPr sz="29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Maitê, tem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8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anos,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ganhou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um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videogame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aos 4 anos, um </a:t>
            </a:r>
            <a:r>
              <a:rPr sz="2800" dirty="0">
                <a:latin typeface="Arial MT"/>
                <a:cs typeface="Arial MT"/>
              </a:rPr>
              <a:t>celular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aos 6 e um </a:t>
            </a:r>
            <a:r>
              <a:rPr sz="2800" dirty="0">
                <a:latin typeface="Arial MT"/>
                <a:cs typeface="Arial MT"/>
              </a:rPr>
              <a:t>notebook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aos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7.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70950" y="6666686"/>
            <a:ext cx="219710" cy="191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22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268618"/>
            <a:ext cx="89357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 MT"/>
                <a:cs typeface="Arial MT"/>
              </a:rPr>
              <a:t>Fonte: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Revista</a:t>
            </a:r>
            <a:r>
              <a:rPr sz="1000" spc="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Veja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SP</a:t>
            </a:r>
            <a:r>
              <a:rPr sz="1000" spc="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(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http://vejasp.abril.com.br/materia/criancas-tecnologia</a:t>
            </a:r>
            <a:r>
              <a:rPr sz="1000" spc="-5" dirty="0">
                <a:latin typeface="Arial MT"/>
                <a:cs typeface="Arial MT"/>
              </a:rPr>
              <a:t>),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Agência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RS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(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http://www.agenciars.com.br/blog/criancas-brasileiras-sao-as-que- </a:t>
            </a:r>
            <a:r>
              <a:rPr sz="10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entram-mais-cedo-nas-redes-sociais/</a:t>
            </a:r>
            <a:r>
              <a:rPr sz="1000" spc="-5" dirty="0">
                <a:latin typeface="Arial MT"/>
                <a:cs typeface="Arial MT"/>
              </a:rPr>
              <a:t>),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acesso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 err="1">
                <a:latin typeface="Arial MT"/>
                <a:cs typeface="Arial MT"/>
              </a:rPr>
              <a:t>em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lang="pt-BR" sz="1000" spc="-5" dirty="0">
                <a:latin typeface="Arial MT"/>
                <a:cs typeface="Arial MT"/>
              </a:rPr>
              <a:t>02/01</a:t>
            </a:r>
            <a:r>
              <a:rPr sz="1000" spc="-5" dirty="0">
                <a:latin typeface="Arial MT"/>
                <a:cs typeface="Arial MT"/>
              </a:rPr>
              <a:t>/20</a:t>
            </a:r>
            <a:r>
              <a:rPr lang="pt-BR" sz="1000" spc="-5" dirty="0">
                <a:latin typeface="Arial MT"/>
                <a:cs typeface="Arial MT"/>
              </a:rPr>
              <a:t>23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às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10h01.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Foto: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Fernando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Moraes</a:t>
            </a:r>
            <a:endParaRPr sz="1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597350"/>
              <a:ext cx="9144000" cy="260985"/>
            </a:xfrm>
            <a:custGeom>
              <a:avLst/>
              <a:gdLst/>
              <a:ahLst/>
              <a:cxnLst/>
              <a:rect l="l" t="t" r="r" b="b"/>
              <a:pathLst>
                <a:path w="9144000" h="260984">
                  <a:moveTo>
                    <a:pt x="9144000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9144000" y="26064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9802" y="6597357"/>
              <a:ext cx="314325" cy="260985"/>
            </a:xfrm>
            <a:custGeom>
              <a:avLst/>
              <a:gdLst/>
              <a:ahLst/>
              <a:cxnLst/>
              <a:rect l="l" t="t" r="r" b="b"/>
              <a:pathLst>
                <a:path w="314325" h="260984">
                  <a:moveTo>
                    <a:pt x="175641" y="0"/>
                  </a:moveTo>
                  <a:lnTo>
                    <a:pt x="138556" y="0"/>
                  </a:lnTo>
                  <a:lnTo>
                    <a:pt x="94739" y="7060"/>
                  </a:lnTo>
                  <a:lnTo>
                    <a:pt x="56701" y="26719"/>
                  </a:lnTo>
                  <a:lnTo>
                    <a:pt x="26716" y="56699"/>
                  </a:lnTo>
                  <a:lnTo>
                    <a:pt x="7058" y="94717"/>
                  </a:lnTo>
                  <a:lnTo>
                    <a:pt x="0" y="138493"/>
                  </a:lnTo>
                  <a:lnTo>
                    <a:pt x="7058" y="182269"/>
                  </a:lnTo>
                  <a:lnTo>
                    <a:pt x="26716" y="220289"/>
                  </a:lnTo>
                  <a:lnTo>
                    <a:pt x="56701" y="250269"/>
                  </a:lnTo>
                  <a:lnTo>
                    <a:pt x="76762" y="260638"/>
                  </a:lnTo>
                  <a:lnTo>
                    <a:pt x="237435" y="260638"/>
                  </a:lnTo>
                  <a:lnTo>
                    <a:pt x="257496" y="250269"/>
                  </a:lnTo>
                  <a:lnTo>
                    <a:pt x="287481" y="220289"/>
                  </a:lnTo>
                  <a:lnTo>
                    <a:pt x="307139" y="182269"/>
                  </a:lnTo>
                  <a:lnTo>
                    <a:pt x="314197" y="138493"/>
                  </a:lnTo>
                  <a:lnTo>
                    <a:pt x="307139" y="94717"/>
                  </a:lnTo>
                  <a:lnTo>
                    <a:pt x="287481" y="56699"/>
                  </a:lnTo>
                  <a:lnTo>
                    <a:pt x="257496" y="26719"/>
                  </a:lnTo>
                  <a:lnTo>
                    <a:pt x="219458" y="7060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5973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6336284"/>
            <a:ext cx="6154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Foto:</a:t>
            </a:r>
            <a:r>
              <a:rPr sz="1000" spc="8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  <a:hlinkClick r:id="rId3"/>
              </a:rPr>
              <a:t>http://4.bp.blogspot.com/-cWEGTcQaTog/UMYA2FDKb0I/AAAAAAAABwk/7j2ew8CD8rg/s1600/celular+lousa.jpg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70950" y="6666686"/>
            <a:ext cx="219710" cy="191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23</a:t>
            </a:fld>
            <a:endParaRPr sz="1100">
              <a:latin typeface="Calibri"/>
              <a:cs typeface="Calibri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0DC38AF-6714-9785-F735-478CD13C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987"/>
            <a:ext cx="9144000" cy="9203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892835"/>
              <a:ext cx="9144000" cy="5738495"/>
            </a:xfrm>
            <a:custGeom>
              <a:avLst/>
              <a:gdLst/>
              <a:ahLst/>
              <a:cxnLst/>
              <a:rect l="l" t="t" r="r" b="b"/>
              <a:pathLst>
                <a:path w="9144000" h="5738495">
                  <a:moveTo>
                    <a:pt x="9144000" y="0"/>
                  </a:moveTo>
                  <a:lnTo>
                    <a:pt x="0" y="0"/>
                  </a:lnTo>
                  <a:lnTo>
                    <a:pt x="0" y="5738368"/>
                  </a:lnTo>
                  <a:lnTo>
                    <a:pt x="9144000" y="573836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06430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7846" y="909332"/>
              <a:ext cx="5794502" cy="5724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84" y="1098803"/>
              <a:ext cx="3084576" cy="15041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967" y="1921764"/>
              <a:ext cx="1659636" cy="15041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744723"/>
              <a:ext cx="3570732" cy="15041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076" y="3567684"/>
              <a:ext cx="2217420" cy="15041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390644"/>
              <a:ext cx="3392424" cy="150418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5031" y="1258900"/>
            <a:ext cx="269303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5400" b="1" spc="-65" dirty="0">
                <a:latin typeface="Calibri"/>
                <a:cs typeface="Calibri"/>
              </a:rPr>
              <a:t>Você</a:t>
            </a:r>
            <a:r>
              <a:rPr sz="5400" b="1" spc="85" dirty="0">
                <a:latin typeface="Calibri"/>
                <a:cs typeface="Calibri"/>
              </a:rPr>
              <a:t> </a:t>
            </a:r>
            <a:r>
              <a:rPr sz="5400" b="1" spc="-5" dirty="0">
                <a:latin typeface="Calibri"/>
                <a:cs typeface="Calibri"/>
              </a:rPr>
              <a:t>já </a:t>
            </a:r>
            <a:r>
              <a:rPr sz="5400" b="1" dirty="0">
                <a:latin typeface="Calibri"/>
                <a:cs typeface="Calibri"/>
              </a:rPr>
              <a:t> se </a:t>
            </a:r>
            <a:r>
              <a:rPr sz="5400" b="1" spc="5" dirty="0">
                <a:latin typeface="Calibri"/>
                <a:cs typeface="Calibri"/>
              </a:rPr>
              <a:t> </a:t>
            </a:r>
            <a:r>
              <a:rPr sz="5400" b="1" dirty="0">
                <a:latin typeface="Calibri"/>
                <a:cs typeface="Calibri"/>
              </a:rPr>
              <a:t>imaginou  sem </a:t>
            </a:r>
            <a:r>
              <a:rPr sz="5400" b="1" spc="5" dirty="0">
                <a:latin typeface="Calibri"/>
                <a:cs typeface="Calibri"/>
              </a:rPr>
              <a:t> </a:t>
            </a:r>
            <a:r>
              <a:rPr sz="5400" b="1" spc="-20" dirty="0">
                <a:latin typeface="Calibri"/>
                <a:cs typeface="Calibri"/>
              </a:rPr>
              <a:t>internet?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408140"/>
            <a:ext cx="20370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5" dirty="0">
                <a:latin typeface="Calibri"/>
                <a:cs typeface="Calibri"/>
              </a:rPr>
              <a:t>pg</a:t>
            </a:r>
            <a:r>
              <a:rPr sz="1000" b="1" spc="44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Acessado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em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14.02.2013</a:t>
            </a:r>
            <a:r>
              <a:rPr sz="1000" b="1" spc="6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às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13:43.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68791" y="6624038"/>
            <a:ext cx="222885" cy="1885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24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39" y="6224117"/>
            <a:ext cx="6379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  <a:hlinkClick r:id="rId8"/>
              </a:rPr>
              <a:t>http://2.bp.blogspot.com/_uK5QGfC6GYQ/TCTanMzjbNI/AAAAAAAAPug/RGMIK0aOSWo/s1600/internet+dependente.j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6752"/>
            <a:ext cx="9144000" cy="576059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6408216"/>
            <a:ext cx="6280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Fonte: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  <a:hlinkClick r:id="rId3"/>
              </a:rPr>
              <a:t>http://www.gravataivirtual.com.br/upload/noticias/455-20130222123223.bmp</a:t>
            </a:r>
            <a:r>
              <a:rPr sz="1000" spc="90" dirty="0">
                <a:latin typeface="Calibri"/>
                <a:cs typeface="Calibri"/>
                <a:hlinkClick r:id="rId3"/>
              </a:rPr>
              <a:t> </a:t>
            </a:r>
            <a:r>
              <a:rPr sz="1000" spc="-5" dirty="0">
                <a:latin typeface="Calibri"/>
                <a:cs typeface="Calibri"/>
              </a:rPr>
              <a:t>,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acessado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em</a:t>
            </a:r>
            <a:r>
              <a:rPr sz="1000" spc="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10/04/13,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às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16:40.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6752"/>
              <a:ext cx="9144000" cy="575525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276855"/>
              <a:ext cx="9144000" cy="2585720"/>
            </a:xfrm>
            <a:custGeom>
              <a:avLst/>
              <a:gdLst/>
              <a:ahLst/>
              <a:cxnLst/>
              <a:rect l="l" t="t" r="r" b="b"/>
              <a:pathLst>
                <a:path w="9144000" h="2585720">
                  <a:moveTo>
                    <a:pt x="9144000" y="0"/>
                  </a:moveTo>
                  <a:lnTo>
                    <a:pt x="0" y="0"/>
                  </a:lnTo>
                  <a:lnTo>
                    <a:pt x="0" y="2585339"/>
                  </a:lnTo>
                  <a:lnTo>
                    <a:pt x="9144000" y="258533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06167"/>
              <a:ext cx="9144000" cy="15041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929127"/>
              <a:ext cx="9144000" cy="15041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191" y="3752088"/>
              <a:ext cx="6874764" cy="15041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8305" y="2266315"/>
            <a:ext cx="892238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582930" algn="l"/>
              </a:tabLst>
            </a:pPr>
            <a:r>
              <a:rPr sz="5400" b="1" dirty="0">
                <a:solidFill>
                  <a:srgbClr val="252525"/>
                </a:solidFill>
                <a:latin typeface="Calibri"/>
                <a:cs typeface="Calibri"/>
              </a:rPr>
              <a:t>A	</a:t>
            </a:r>
            <a:r>
              <a:rPr sz="5400" b="1" spc="-25" dirty="0">
                <a:solidFill>
                  <a:srgbClr val="252525"/>
                </a:solidFill>
                <a:latin typeface="Calibri"/>
                <a:cs typeface="Calibri"/>
              </a:rPr>
              <a:t>Reputação </a:t>
            </a:r>
            <a:r>
              <a:rPr sz="5400" b="1" dirty="0">
                <a:solidFill>
                  <a:srgbClr val="252525"/>
                </a:solidFill>
                <a:latin typeface="Calibri"/>
                <a:cs typeface="Calibri"/>
              </a:rPr>
              <a:t>e o </a:t>
            </a:r>
            <a:r>
              <a:rPr sz="5400" b="1" spc="-15" dirty="0">
                <a:solidFill>
                  <a:srgbClr val="252525"/>
                </a:solidFill>
                <a:latin typeface="Calibri"/>
                <a:cs typeface="Calibri"/>
              </a:rPr>
              <a:t>Conhecimento </a:t>
            </a:r>
            <a:r>
              <a:rPr sz="5400" b="1" spc="-1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252525"/>
                </a:solidFill>
                <a:latin typeface="Calibri"/>
                <a:cs typeface="Calibri"/>
              </a:rPr>
              <a:t>são os </a:t>
            </a:r>
            <a:r>
              <a:rPr sz="5400" b="1" spc="-20" dirty="0">
                <a:solidFill>
                  <a:srgbClr val="252525"/>
                </a:solidFill>
                <a:latin typeface="Calibri"/>
                <a:cs typeface="Calibri"/>
              </a:rPr>
              <a:t>ativos </a:t>
            </a:r>
            <a:r>
              <a:rPr sz="5400" b="1" spc="-10" dirty="0">
                <a:solidFill>
                  <a:srgbClr val="252525"/>
                </a:solidFill>
                <a:latin typeface="Calibri"/>
                <a:cs typeface="Calibri"/>
              </a:rPr>
              <a:t>mais </a:t>
            </a:r>
            <a:r>
              <a:rPr sz="5400" b="1" spc="-20" dirty="0">
                <a:solidFill>
                  <a:srgbClr val="252525"/>
                </a:solidFill>
                <a:latin typeface="Calibri"/>
                <a:cs typeface="Calibri"/>
              </a:rPr>
              <a:t>importantes </a:t>
            </a:r>
            <a:r>
              <a:rPr sz="5400" b="1" spc="-12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b="1" dirty="0">
                <a:solidFill>
                  <a:srgbClr val="252525"/>
                </a:solidFill>
                <a:latin typeface="Calibri"/>
                <a:cs typeface="Calibri"/>
              </a:rPr>
              <a:t>na</a:t>
            </a:r>
            <a:r>
              <a:rPr sz="5400" b="1" spc="-5" dirty="0">
                <a:solidFill>
                  <a:srgbClr val="252525"/>
                </a:solidFill>
                <a:latin typeface="Calibri"/>
                <a:cs typeface="Calibri"/>
              </a:rPr>
              <a:t> Sociedade</a:t>
            </a:r>
            <a:r>
              <a:rPr sz="5400" b="1" spc="-10" dirty="0">
                <a:solidFill>
                  <a:srgbClr val="252525"/>
                </a:solidFill>
                <a:latin typeface="Calibri"/>
                <a:cs typeface="Calibri"/>
              </a:rPr>
              <a:t> Digital!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739" y="6408216"/>
            <a:ext cx="5963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Fonte: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  <a:hlinkClick r:id="rId6"/>
              </a:rPr>
              <a:t>http://www.cpcon.eng.br/wp-content/uploads/2009/04/depreciacao1.jpg</a:t>
            </a:r>
            <a:r>
              <a:rPr sz="1000" spc="70" dirty="0">
                <a:latin typeface="Calibri"/>
                <a:cs typeface="Calibri"/>
                <a:hlinkClick r:id="rId6"/>
              </a:rPr>
              <a:t> </a:t>
            </a:r>
            <a:r>
              <a:rPr sz="1000" spc="-5" dirty="0">
                <a:latin typeface="Calibri"/>
                <a:cs typeface="Calibri"/>
              </a:rPr>
              <a:t>acessado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em</a:t>
            </a:r>
            <a:r>
              <a:rPr sz="1000" spc="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10/04/13,</a:t>
            </a:r>
            <a:r>
              <a:rPr sz="1000" spc="8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às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15:20.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790" y="6337401"/>
            <a:ext cx="393001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100" dirty="0">
                <a:latin typeface="Calibri"/>
                <a:cs typeface="Calibri"/>
              </a:rPr>
              <a:t>Fonte: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  <a:hlinkClick r:id="rId2"/>
              </a:rPr>
              <a:t>http://admpress.com.br/teste/?p=1481</a:t>
            </a:r>
            <a:r>
              <a:rPr sz="1100" spc="-40" dirty="0">
                <a:latin typeface="Calibri"/>
                <a:cs typeface="Calibri"/>
                <a:hlinkClick r:id="rId2"/>
              </a:rPr>
              <a:t> </a:t>
            </a:r>
            <a:r>
              <a:rPr sz="1100" dirty="0">
                <a:latin typeface="Calibri"/>
                <a:cs typeface="Calibri"/>
              </a:rPr>
              <a:t>aceso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27/05/2011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64768"/>
            <a:ext cx="9144000" cy="5812155"/>
            <a:chOff x="0" y="764768"/>
            <a:chExt cx="9144000" cy="5812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4768"/>
              <a:ext cx="9144000" cy="58117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988870"/>
              <a:ext cx="9144000" cy="3785870"/>
            </a:xfrm>
            <a:custGeom>
              <a:avLst/>
              <a:gdLst/>
              <a:ahLst/>
              <a:cxnLst/>
              <a:rect l="l" t="t" r="r" b="b"/>
              <a:pathLst>
                <a:path w="9144000" h="3785870">
                  <a:moveTo>
                    <a:pt x="9144000" y="0"/>
                  </a:moveTo>
                  <a:lnTo>
                    <a:pt x="0" y="0"/>
                  </a:lnTo>
                  <a:lnTo>
                    <a:pt x="0" y="3785615"/>
                  </a:lnTo>
                  <a:lnTo>
                    <a:pt x="9144000" y="378561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1" y="1793748"/>
              <a:ext cx="8552688" cy="16703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1372" y="2708148"/>
              <a:ext cx="7216140" cy="1670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944" y="3622548"/>
              <a:ext cx="7970520" cy="16703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52" y="4536948"/>
              <a:ext cx="8737092" cy="167030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2853" y="1973707"/>
            <a:ext cx="778002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100"/>
              </a:spcBef>
            </a:pPr>
            <a:r>
              <a:rPr sz="6000" b="1" spc="-25" dirty="0">
                <a:solidFill>
                  <a:srgbClr val="D99593"/>
                </a:solidFill>
                <a:latin typeface="Calibri"/>
                <a:cs typeface="Calibri"/>
              </a:rPr>
              <a:t>DIREITOS</a:t>
            </a:r>
            <a:r>
              <a:rPr sz="6000" b="1" spc="-35" dirty="0">
                <a:solidFill>
                  <a:srgbClr val="D99593"/>
                </a:solidFill>
                <a:latin typeface="Calibri"/>
                <a:cs typeface="Calibri"/>
              </a:rPr>
              <a:t> </a:t>
            </a:r>
            <a:r>
              <a:rPr sz="6000" b="1" spc="-5" dirty="0">
                <a:solidFill>
                  <a:srgbClr val="D99593"/>
                </a:solidFill>
                <a:latin typeface="Calibri"/>
                <a:cs typeface="Calibri"/>
              </a:rPr>
              <a:t>DE</a:t>
            </a:r>
            <a:r>
              <a:rPr sz="6000" b="1" spc="-20" dirty="0">
                <a:solidFill>
                  <a:srgbClr val="D99593"/>
                </a:solidFill>
                <a:latin typeface="Calibri"/>
                <a:cs typeface="Calibri"/>
              </a:rPr>
              <a:t> </a:t>
            </a:r>
            <a:r>
              <a:rPr sz="6000" b="1" spc="-15" dirty="0">
                <a:solidFill>
                  <a:srgbClr val="D99593"/>
                </a:solidFill>
                <a:latin typeface="Calibri"/>
                <a:cs typeface="Calibri"/>
              </a:rPr>
              <a:t>TERCEIROS</a:t>
            </a:r>
            <a:endParaRPr sz="6000">
              <a:latin typeface="Calibri"/>
              <a:cs typeface="Calibri"/>
            </a:endParaRPr>
          </a:p>
          <a:p>
            <a:pPr marL="12700" marR="5080" indent="-6350" algn="ctr">
              <a:lnSpc>
                <a:spcPct val="100000"/>
              </a:lnSpc>
              <a:tabLst>
                <a:tab pos="3962400" algn="l"/>
              </a:tabLst>
            </a:pPr>
            <a:r>
              <a:rPr sz="6000" spc="-5" dirty="0">
                <a:solidFill>
                  <a:srgbClr val="FFFFFF"/>
                </a:solidFill>
                <a:latin typeface="Calibri"/>
                <a:cs typeface="Calibri"/>
              </a:rPr>
              <a:t>Cuidados</a:t>
            </a:r>
            <a:r>
              <a:rPr sz="6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ao	</a:t>
            </a:r>
            <a:r>
              <a:rPr sz="6000" spc="-15" dirty="0">
                <a:solidFill>
                  <a:srgbClr val="FFFFFF"/>
                </a:solidFill>
                <a:latin typeface="Calibri"/>
                <a:cs typeface="Calibri"/>
              </a:rPr>
              <a:t>utilizar </a:t>
            </a:r>
            <a:r>
              <a:rPr sz="6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20" dirty="0">
                <a:solidFill>
                  <a:srgbClr val="FFFFFF"/>
                </a:solidFill>
                <a:latin typeface="Calibri"/>
                <a:cs typeface="Calibri"/>
              </a:rPr>
              <a:t>conteúdos,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20" dirty="0">
                <a:solidFill>
                  <a:srgbClr val="FFFFFF"/>
                </a:solidFill>
                <a:latin typeface="Calibri"/>
                <a:cs typeface="Calibri"/>
              </a:rPr>
              <a:t>softwares, </a:t>
            </a:r>
            <a:r>
              <a:rPr sz="6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20" dirty="0">
                <a:solidFill>
                  <a:srgbClr val="FFFFFF"/>
                </a:solidFill>
                <a:latin typeface="Calibri"/>
                <a:cs typeface="Calibri"/>
              </a:rPr>
              <a:t>games,</a:t>
            </a:r>
            <a:r>
              <a:rPr sz="6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Calibri"/>
                <a:cs typeface="Calibri"/>
              </a:rPr>
              <a:t>imagens</a:t>
            </a:r>
            <a:r>
              <a:rPr sz="6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6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0" dirty="0">
                <a:solidFill>
                  <a:srgbClr val="FFFFFF"/>
                </a:solidFill>
                <a:latin typeface="Calibri"/>
                <a:cs typeface="Calibri"/>
              </a:rPr>
              <a:t>nomes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4961" y="992581"/>
            <a:ext cx="7868920" cy="1076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Crescem</a:t>
            </a:r>
            <a:r>
              <a:rPr sz="32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problemas</a:t>
            </a:r>
            <a:r>
              <a:rPr sz="32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de</a:t>
            </a:r>
            <a:r>
              <a:rPr sz="3200"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Direitos</a:t>
            </a:r>
            <a:r>
              <a:rPr sz="3200" b="1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00FF"/>
                </a:solidFill>
                <a:latin typeface="Arial"/>
                <a:cs typeface="Arial"/>
              </a:rPr>
              <a:t>Autorais</a:t>
            </a:r>
            <a:endParaRPr sz="3200">
              <a:latin typeface="Arial"/>
              <a:cs typeface="Arial"/>
            </a:endParaRPr>
          </a:p>
          <a:p>
            <a:pPr marR="254000" algn="ctr">
              <a:lnSpc>
                <a:spcPct val="100000"/>
              </a:lnSpc>
              <a:spcBef>
                <a:spcPts val="110"/>
              </a:spcBef>
            </a:pPr>
            <a:r>
              <a:rPr sz="3600" i="1" spc="-5" dirty="0">
                <a:solidFill>
                  <a:srgbClr val="C00000"/>
                </a:solidFill>
                <a:latin typeface="Calibri"/>
                <a:cs typeface="Calibri"/>
              </a:rPr>
              <a:t>“Não </a:t>
            </a:r>
            <a:r>
              <a:rPr sz="3600" i="1" spc="-10" dirty="0">
                <a:solidFill>
                  <a:srgbClr val="C00000"/>
                </a:solidFill>
                <a:latin typeface="Calibri"/>
                <a:cs typeface="Calibri"/>
              </a:rPr>
              <a:t>pegue</a:t>
            </a:r>
            <a:r>
              <a:rPr sz="3600" i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3600" i="1" spc="-10" dirty="0">
                <a:solidFill>
                  <a:srgbClr val="C00000"/>
                </a:solidFill>
                <a:latin typeface="Calibri"/>
                <a:cs typeface="Calibri"/>
              </a:rPr>
              <a:t> que</a:t>
            </a:r>
            <a:r>
              <a:rPr sz="3600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i="1" spc="-5" dirty="0">
                <a:solidFill>
                  <a:srgbClr val="C00000"/>
                </a:solidFill>
                <a:latin typeface="Calibri"/>
                <a:cs typeface="Calibri"/>
              </a:rPr>
              <a:t>não</a:t>
            </a:r>
            <a:r>
              <a:rPr sz="3600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i="1" dirty="0">
                <a:solidFill>
                  <a:srgbClr val="C00000"/>
                </a:solidFill>
                <a:latin typeface="Calibri"/>
                <a:cs typeface="Calibri"/>
              </a:rPr>
              <a:t>é</a:t>
            </a:r>
            <a:r>
              <a:rPr sz="3600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i="1" spc="-5" dirty="0">
                <a:solidFill>
                  <a:srgbClr val="C00000"/>
                </a:solidFill>
                <a:latin typeface="Calibri"/>
                <a:cs typeface="Calibri"/>
              </a:rPr>
              <a:t>seu!”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3388" y="5598058"/>
            <a:ext cx="66268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10" dirty="0">
                <a:solidFill>
                  <a:srgbClr val="C00000"/>
                </a:solidFill>
                <a:latin typeface="Calibri"/>
                <a:cs typeface="Calibri"/>
              </a:rPr>
              <a:t>“Nem</a:t>
            </a:r>
            <a:r>
              <a:rPr sz="2800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C00000"/>
                </a:solidFill>
                <a:latin typeface="Calibri"/>
                <a:cs typeface="Calibri"/>
              </a:rPr>
              <a:t>dê CTRL+C</a:t>
            </a:r>
            <a:r>
              <a:rPr sz="2800" i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C00000"/>
                </a:solidFill>
                <a:latin typeface="Calibri"/>
                <a:cs typeface="Calibri"/>
              </a:rPr>
              <a:t>CTRL+V</a:t>
            </a:r>
            <a:r>
              <a:rPr sz="2800" i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C00000"/>
                </a:solidFill>
                <a:latin typeface="Calibri"/>
                <a:cs typeface="Calibri"/>
              </a:rPr>
              <a:t>no</a:t>
            </a:r>
            <a:r>
              <a:rPr sz="28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C00000"/>
                </a:solidFill>
                <a:latin typeface="Calibri"/>
                <a:cs typeface="Calibri"/>
              </a:rPr>
              <a:t>conteúdo</a:t>
            </a:r>
            <a:r>
              <a:rPr sz="2800" i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i="1" spc="-40" dirty="0">
                <a:solidFill>
                  <a:srgbClr val="C00000"/>
                </a:solidFill>
                <a:latin typeface="Calibri"/>
                <a:cs typeface="Calibri"/>
              </a:rPr>
              <a:t>alheio”.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825" y="2205101"/>
            <a:ext cx="8714105" cy="3502025"/>
            <a:chOff x="250825" y="2205101"/>
            <a:chExt cx="8714105" cy="3502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825" y="2205101"/>
              <a:ext cx="2354326" cy="2072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362" y="3617912"/>
              <a:ext cx="2963799" cy="20891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5867" y="3174492"/>
              <a:ext cx="2112264" cy="11750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4001" y="3198876"/>
              <a:ext cx="2016125" cy="1079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64001" y="3198876"/>
              <a:ext cx="2016125" cy="1079500"/>
            </a:xfrm>
            <a:custGeom>
              <a:avLst/>
              <a:gdLst/>
              <a:ahLst/>
              <a:cxnLst/>
              <a:rect l="l" t="t" r="r" b="b"/>
              <a:pathLst>
                <a:path w="2016125" h="1079500">
                  <a:moveTo>
                    <a:pt x="0" y="539750"/>
                  </a:moveTo>
                  <a:lnTo>
                    <a:pt x="539750" y="0"/>
                  </a:lnTo>
                  <a:lnTo>
                    <a:pt x="539750" y="269875"/>
                  </a:lnTo>
                  <a:lnTo>
                    <a:pt x="1476375" y="269875"/>
                  </a:lnTo>
                  <a:lnTo>
                    <a:pt x="1476375" y="0"/>
                  </a:lnTo>
                  <a:lnTo>
                    <a:pt x="2016125" y="539750"/>
                  </a:lnTo>
                  <a:lnTo>
                    <a:pt x="1476375" y="1079500"/>
                  </a:lnTo>
                  <a:lnTo>
                    <a:pt x="1476375" y="809625"/>
                  </a:lnTo>
                  <a:lnTo>
                    <a:pt x="539750" y="809625"/>
                  </a:lnTo>
                  <a:lnTo>
                    <a:pt x="539750" y="1079500"/>
                  </a:lnTo>
                  <a:lnTo>
                    <a:pt x="0" y="5397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4676" y="2647950"/>
              <a:ext cx="3810000" cy="28575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1342136"/>
            <a:ext cx="5990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O</a:t>
            </a:r>
            <a:r>
              <a:rPr b="1" spc="-3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que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é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8D7E"/>
                </a:solidFill>
                <a:latin typeface="Calibri"/>
                <a:cs typeface="Calibri"/>
              </a:rPr>
              <a:t>Compartilhamento?</a:t>
            </a:r>
          </a:p>
        </p:txBody>
      </p:sp>
      <p:sp>
        <p:nvSpPr>
          <p:cNvPr id="4" name="object 4"/>
          <p:cNvSpPr/>
          <p:nvPr/>
        </p:nvSpPr>
        <p:spPr>
          <a:xfrm>
            <a:off x="3131820" y="1984501"/>
            <a:ext cx="2520315" cy="1444625"/>
          </a:xfrm>
          <a:custGeom>
            <a:avLst/>
            <a:gdLst/>
            <a:ahLst/>
            <a:cxnLst/>
            <a:rect l="l" t="t" r="r" b="b"/>
            <a:pathLst>
              <a:path w="2520315" h="1444625">
                <a:moveTo>
                  <a:pt x="2520315" y="1372489"/>
                </a:moveTo>
                <a:lnTo>
                  <a:pt x="2519248" y="1367536"/>
                </a:lnTo>
                <a:lnTo>
                  <a:pt x="2499614" y="1275588"/>
                </a:lnTo>
                <a:lnTo>
                  <a:pt x="2498852" y="1272159"/>
                </a:lnTo>
                <a:lnTo>
                  <a:pt x="2495550" y="1270000"/>
                </a:lnTo>
                <a:lnTo>
                  <a:pt x="2492121" y="1270762"/>
                </a:lnTo>
                <a:lnTo>
                  <a:pt x="2488692" y="1271397"/>
                </a:lnTo>
                <a:lnTo>
                  <a:pt x="2486406" y="1274826"/>
                </a:lnTo>
                <a:lnTo>
                  <a:pt x="2487168" y="1278255"/>
                </a:lnTo>
                <a:lnTo>
                  <a:pt x="2500668" y="1341513"/>
                </a:lnTo>
                <a:lnTo>
                  <a:pt x="1279525" y="0"/>
                </a:lnTo>
                <a:lnTo>
                  <a:pt x="1274787" y="4356"/>
                </a:lnTo>
                <a:lnTo>
                  <a:pt x="1270000" y="127"/>
                </a:lnTo>
                <a:lnTo>
                  <a:pt x="19177" y="1413268"/>
                </a:lnTo>
                <a:lnTo>
                  <a:pt x="31750" y="1349756"/>
                </a:lnTo>
                <a:lnTo>
                  <a:pt x="32512" y="1346327"/>
                </a:lnTo>
                <a:lnTo>
                  <a:pt x="30226" y="1343025"/>
                </a:lnTo>
                <a:lnTo>
                  <a:pt x="26797" y="1342390"/>
                </a:lnTo>
                <a:lnTo>
                  <a:pt x="23368" y="1341628"/>
                </a:lnTo>
                <a:lnTo>
                  <a:pt x="20066" y="1343914"/>
                </a:lnTo>
                <a:lnTo>
                  <a:pt x="19304" y="1347343"/>
                </a:lnTo>
                <a:lnTo>
                  <a:pt x="0" y="1444498"/>
                </a:lnTo>
                <a:lnTo>
                  <a:pt x="15811" y="1439291"/>
                </a:lnTo>
                <a:lnTo>
                  <a:pt x="94107" y="1413510"/>
                </a:lnTo>
                <a:lnTo>
                  <a:pt x="97409" y="1412367"/>
                </a:lnTo>
                <a:lnTo>
                  <a:pt x="99314" y="1408811"/>
                </a:lnTo>
                <a:lnTo>
                  <a:pt x="97028" y="1402207"/>
                </a:lnTo>
                <a:lnTo>
                  <a:pt x="93472" y="1400302"/>
                </a:lnTo>
                <a:lnTo>
                  <a:pt x="90170" y="1401445"/>
                </a:lnTo>
                <a:lnTo>
                  <a:pt x="28676" y="1421663"/>
                </a:lnTo>
                <a:lnTo>
                  <a:pt x="1274826" y="13817"/>
                </a:lnTo>
                <a:lnTo>
                  <a:pt x="2491371" y="1350124"/>
                </a:lnTo>
                <a:lnTo>
                  <a:pt x="2426208" y="1329690"/>
                </a:lnTo>
                <a:lnTo>
                  <a:pt x="2422652" y="1331468"/>
                </a:lnTo>
                <a:lnTo>
                  <a:pt x="2421636" y="1334897"/>
                </a:lnTo>
                <a:lnTo>
                  <a:pt x="2420620" y="1338199"/>
                </a:lnTo>
                <a:lnTo>
                  <a:pt x="2422398" y="1341755"/>
                </a:lnTo>
                <a:lnTo>
                  <a:pt x="2425827" y="1342771"/>
                </a:lnTo>
                <a:lnTo>
                  <a:pt x="2520315" y="137248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7016" y="4590669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8D7E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49" y="1977136"/>
            <a:ext cx="6624701" cy="434352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205573-CD52-C621-4158-AAB5A9EB16DE}"/>
              </a:ext>
            </a:extLst>
          </p:cNvPr>
          <p:cNvSpPr txBox="1"/>
          <p:nvPr/>
        </p:nvSpPr>
        <p:spPr>
          <a:xfrm>
            <a:off x="2295525" y="2860586"/>
            <a:ext cx="4591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Art. 1º Esta Lei regula os direitos autorais, entendendo-se sob esta denominação os direitos de autor e os que lhes são conexos.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4536" y="2933827"/>
            <a:ext cx="618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latin typeface="Calibri"/>
                <a:cs typeface="Calibri"/>
              </a:rPr>
              <a:t>“INOVAÇÃO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É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DINHEIRO</a:t>
            </a:r>
            <a:r>
              <a:rPr sz="3600" b="1" spc="-5" dirty="0">
                <a:latin typeface="Calibri"/>
                <a:cs typeface="Calibri"/>
              </a:rPr>
              <a:t> </a:t>
            </a:r>
            <a:r>
              <a:rPr sz="3600" b="1" spc="-75" dirty="0">
                <a:latin typeface="Calibri"/>
                <a:cs typeface="Calibri"/>
              </a:rPr>
              <a:t>NOVO.”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08668" y="6645961"/>
            <a:ext cx="182880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7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1954" y="3799154"/>
            <a:ext cx="32054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(Clemente </a:t>
            </a:r>
            <a:r>
              <a:rPr sz="2000" spc="-5" dirty="0">
                <a:latin typeface="Calibri"/>
                <a:cs typeface="Calibri"/>
              </a:rPr>
              <a:t>Nóbrega,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consultor)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1342136"/>
            <a:ext cx="5990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O</a:t>
            </a:r>
            <a:r>
              <a:rPr b="1" spc="-3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que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é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8D7E"/>
                </a:solidFill>
                <a:latin typeface="Calibri"/>
                <a:cs typeface="Calibri"/>
              </a:rPr>
              <a:t>Compartilhamento?</a:t>
            </a:r>
          </a:p>
        </p:txBody>
      </p:sp>
      <p:sp>
        <p:nvSpPr>
          <p:cNvPr id="4" name="object 4"/>
          <p:cNvSpPr/>
          <p:nvPr/>
        </p:nvSpPr>
        <p:spPr>
          <a:xfrm>
            <a:off x="3131820" y="1984501"/>
            <a:ext cx="2520315" cy="1444625"/>
          </a:xfrm>
          <a:custGeom>
            <a:avLst/>
            <a:gdLst/>
            <a:ahLst/>
            <a:cxnLst/>
            <a:rect l="l" t="t" r="r" b="b"/>
            <a:pathLst>
              <a:path w="2520315" h="1444625">
                <a:moveTo>
                  <a:pt x="2520315" y="1372489"/>
                </a:moveTo>
                <a:lnTo>
                  <a:pt x="2519248" y="1367536"/>
                </a:lnTo>
                <a:lnTo>
                  <a:pt x="2499614" y="1275588"/>
                </a:lnTo>
                <a:lnTo>
                  <a:pt x="2498852" y="1272159"/>
                </a:lnTo>
                <a:lnTo>
                  <a:pt x="2495550" y="1270000"/>
                </a:lnTo>
                <a:lnTo>
                  <a:pt x="2492121" y="1270762"/>
                </a:lnTo>
                <a:lnTo>
                  <a:pt x="2488692" y="1271397"/>
                </a:lnTo>
                <a:lnTo>
                  <a:pt x="2486406" y="1274826"/>
                </a:lnTo>
                <a:lnTo>
                  <a:pt x="2487168" y="1278255"/>
                </a:lnTo>
                <a:lnTo>
                  <a:pt x="2500668" y="1341513"/>
                </a:lnTo>
                <a:lnTo>
                  <a:pt x="1279525" y="0"/>
                </a:lnTo>
                <a:lnTo>
                  <a:pt x="1274787" y="4356"/>
                </a:lnTo>
                <a:lnTo>
                  <a:pt x="1270000" y="127"/>
                </a:lnTo>
                <a:lnTo>
                  <a:pt x="19177" y="1413268"/>
                </a:lnTo>
                <a:lnTo>
                  <a:pt x="31750" y="1349756"/>
                </a:lnTo>
                <a:lnTo>
                  <a:pt x="32512" y="1346327"/>
                </a:lnTo>
                <a:lnTo>
                  <a:pt x="30226" y="1343025"/>
                </a:lnTo>
                <a:lnTo>
                  <a:pt x="26797" y="1342390"/>
                </a:lnTo>
                <a:lnTo>
                  <a:pt x="23368" y="1341628"/>
                </a:lnTo>
                <a:lnTo>
                  <a:pt x="20066" y="1343914"/>
                </a:lnTo>
                <a:lnTo>
                  <a:pt x="19304" y="1347343"/>
                </a:lnTo>
                <a:lnTo>
                  <a:pt x="0" y="1444498"/>
                </a:lnTo>
                <a:lnTo>
                  <a:pt x="15811" y="1439291"/>
                </a:lnTo>
                <a:lnTo>
                  <a:pt x="94107" y="1413510"/>
                </a:lnTo>
                <a:lnTo>
                  <a:pt x="97409" y="1412367"/>
                </a:lnTo>
                <a:lnTo>
                  <a:pt x="99314" y="1408811"/>
                </a:lnTo>
                <a:lnTo>
                  <a:pt x="97028" y="1402207"/>
                </a:lnTo>
                <a:lnTo>
                  <a:pt x="93472" y="1400302"/>
                </a:lnTo>
                <a:lnTo>
                  <a:pt x="90170" y="1401445"/>
                </a:lnTo>
                <a:lnTo>
                  <a:pt x="28676" y="1421663"/>
                </a:lnTo>
                <a:lnTo>
                  <a:pt x="1274826" y="13817"/>
                </a:lnTo>
                <a:lnTo>
                  <a:pt x="2491371" y="1350124"/>
                </a:lnTo>
                <a:lnTo>
                  <a:pt x="2426208" y="1329690"/>
                </a:lnTo>
                <a:lnTo>
                  <a:pt x="2422652" y="1331468"/>
                </a:lnTo>
                <a:lnTo>
                  <a:pt x="2421636" y="1334897"/>
                </a:lnTo>
                <a:lnTo>
                  <a:pt x="2420620" y="1338199"/>
                </a:lnTo>
                <a:lnTo>
                  <a:pt x="2422398" y="1341755"/>
                </a:lnTo>
                <a:lnTo>
                  <a:pt x="2425827" y="1342771"/>
                </a:lnTo>
                <a:lnTo>
                  <a:pt x="2520315" y="137248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7016" y="4590669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8D7E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49" y="1977136"/>
            <a:ext cx="6624701" cy="434352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DB19FB3-F3F4-D5AF-373D-60BC7299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765" y="3107645"/>
            <a:ext cx="5666423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34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34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Art. 5º Para os efeitos desta Lei, considera-se: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34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- publicação - o oferecimento de obra literária, artística ou científica ao conhecimento do público, com o consentimento do autor, ou de qualquer outro titular de direito de autor, por qualquer forma ou processo;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79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1342136"/>
            <a:ext cx="5990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O</a:t>
            </a:r>
            <a:r>
              <a:rPr b="1" spc="-3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que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8D7E"/>
                </a:solidFill>
                <a:latin typeface="Calibri"/>
                <a:cs typeface="Calibri"/>
              </a:rPr>
              <a:t>é</a:t>
            </a:r>
            <a:r>
              <a:rPr b="1" spc="-2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008D7E"/>
                </a:solidFill>
                <a:latin typeface="Calibri"/>
                <a:cs typeface="Calibri"/>
              </a:rPr>
              <a:t>Compartilhamento?</a:t>
            </a:r>
          </a:p>
        </p:txBody>
      </p:sp>
      <p:sp>
        <p:nvSpPr>
          <p:cNvPr id="4" name="object 4"/>
          <p:cNvSpPr/>
          <p:nvPr/>
        </p:nvSpPr>
        <p:spPr>
          <a:xfrm>
            <a:off x="3131820" y="1984501"/>
            <a:ext cx="2520315" cy="1444625"/>
          </a:xfrm>
          <a:custGeom>
            <a:avLst/>
            <a:gdLst/>
            <a:ahLst/>
            <a:cxnLst/>
            <a:rect l="l" t="t" r="r" b="b"/>
            <a:pathLst>
              <a:path w="2520315" h="1444625">
                <a:moveTo>
                  <a:pt x="2520315" y="1372489"/>
                </a:moveTo>
                <a:lnTo>
                  <a:pt x="2519248" y="1367536"/>
                </a:lnTo>
                <a:lnTo>
                  <a:pt x="2499614" y="1275588"/>
                </a:lnTo>
                <a:lnTo>
                  <a:pt x="2498852" y="1272159"/>
                </a:lnTo>
                <a:lnTo>
                  <a:pt x="2495550" y="1270000"/>
                </a:lnTo>
                <a:lnTo>
                  <a:pt x="2492121" y="1270762"/>
                </a:lnTo>
                <a:lnTo>
                  <a:pt x="2488692" y="1271397"/>
                </a:lnTo>
                <a:lnTo>
                  <a:pt x="2486406" y="1274826"/>
                </a:lnTo>
                <a:lnTo>
                  <a:pt x="2487168" y="1278255"/>
                </a:lnTo>
                <a:lnTo>
                  <a:pt x="2500668" y="1341513"/>
                </a:lnTo>
                <a:lnTo>
                  <a:pt x="1279525" y="0"/>
                </a:lnTo>
                <a:lnTo>
                  <a:pt x="1274787" y="4356"/>
                </a:lnTo>
                <a:lnTo>
                  <a:pt x="1270000" y="127"/>
                </a:lnTo>
                <a:lnTo>
                  <a:pt x="19177" y="1413268"/>
                </a:lnTo>
                <a:lnTo>
                  <a:pt x="31750" y="1349756"/>
                </a:lnTo>
                <a:lnTo>
                  <a:pt x="32512" y="1346327"/>
                </a:lnTo>
                <a:lnTo>
                  <a:pt x="30226" y="1343025"/>
                </a:lnTo>
                <a:lnTo>
                  <a:pt x="26797" y="1342390"/>
                </a:lnTo>
                <a:lnTo>
                  <a:pt x="23368" y="1341628"/>
                </a:lnTo>
                <a:lnTo>
                  <a:pt x="20066" y="1343914"/>
                </a:lnTo>
                <a:lnTo>
                  <a:pt x="19304" y="1347343"/>
                </a:lnTo>
                <a:lnTo>
                  <a:pt x="0" y="1444498"/>
                </a:lnTo>
                <a:lnTo>
                  <a:pt x="15811" y="1439291"/>
                </a:lnTo>
                <a:lnTo>
                  <a:pt x="94107" y="1413510"/>
                </a:lnTo>
                <a:lnTo>
                  <a:pt x="97409" y="1412367"/>
                </a:lnTo>
                <a:lnTo>
                  <a:pt x="99314" y="1408811"/>
                </a:lnTo>
                <a:lnTo>
                  <a:pt x="97028" y="1402207"/>
                </a:lnTo>
                <a:lnTo>
                  <a:pt x="93472" y="1400302"/>
                </a:lnTo>
                <a:lnTo>
                  <a:pt x="90170" y="1401445"/>
                </a:lnTo>
                <a:lnTo>
                  <a:pt x="28676" y="1421663"/>
                </a:lnTo>
                <a:lnTo>
                  <a:pt x="1274826" y="13817"/>
                </a:lnTo>
                <a:lnTo>
                  <a:pt x="2491371" y="1350124"/>
                </a:lnTo>
                <a:lnTo>
                  <a:pt x="2426208" y="1329690"/>
                </a:lnTo>
                <a:lnTo>
                  <a:pt x="2422652" y="1331468"/>
                </a:lnTo>
                <a:lnTo>
                  <a:pt x="2421636" y="1334897"/>
                </a:lnTo>
                <a:lnTo>
                  <a:pt x="2420620" y="1338199"/>
                </a:lnTo>
                <a:lnTo>
                  <a:pt x="2422398" y="1341755"/>
                </a:lnTo>
                <a:lnTo>
                  <a:pt x="2425827" y="1342771"/>
                </a:lnTo>
                <a:lnTo>
                  <a:pt x="2520315" y="137248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7016" y="4590669"/>
            <a:ext cx="32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8D7E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649" y="1977136"/>
            <a:ext cx="6624701" cy="434352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DB19FB3-F3F4-D5AF-373D-60BC7299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765" y="3630865"/>
            <a:ext cx="56664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349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349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50BD8E-2F11-C24A-09E2-F671C0F8EB54}"/>
              </a:ext>
            </a:extLst>
          </p:cNvPr>
          <p:cNvSpPr txBox="1"/>
          <p:nvPr/>
        </p:nvSpPr>
        <p:spPr>
          <a:xfrm>
            <a:off x="2096451" y="3227135"/>
            <a:ext cx="4591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II - transmissão ou emissão - a difusão de sons ou de sons e imagens, por meio de ondas radioelétricas; sinais de satélite; fio, cabo ou outro condutor; meios óticos ou qualquer outro processo eletromagnético;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146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138173"/>
            <a:ext cx="8370570" cy="469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Maiores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casos/litígios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Free</a:t>
            </a:r>
            <a:r>
              <a:rPr sz="2400" b="1" spc="-5" dirty="0">
                <a:latin typeface="Calibri"/>
                <a:cs typeface="Calibri"/>
              </a:rPr>
              <a:t> Open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Source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Software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–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FOSS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2012: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Patentes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Android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Proteção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APIs: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Oracle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0" dirty="0">
                <a:latin typeface="Calibri"/>
                <a:cs typeface="Calibri"/>
              </a:rPr>
              <a:t>v.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Google</a:t>
            </a:r>
            <a:endParaRPr sz="2400">
              <a:latin typeface="Calibri"/>
              <a:cs typeface="Calibri"/>
            </a:endParaRPr>
          </a:p>
          <a:p>
            <a:pPr marL="355600" marR="1919605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  <a:tab pos="2124710" algn="l"/>
              </a:tabLst>
            </a:pPr>
            <a:r>
              <a:rPr sz="2400" spc="-5" dirty="0">
                <a:latin typeface="Calibri"/>
                <a:cs typeface="Calibri"/>
              </a:rPr>
              <a:t>Lei de Copyright da </a:t>
            </a:r>
            <a:r>
              <a:rPr sz="2400" dirty="0">
                <a:latin typeface="Calibri"/>
                <a:cs typeface="Calibri"/>
              </a:rPr>
              <a:t>UE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20" dirty="0">
                <a:latin typeface="Calibri"/>
                <a:cs typeface="Calibri"/>
              </a:rPr>
              <a:t>protege </a:t>
            </a:r>
            <a:r>
              <a:rPr sz="2400" spc="-5" dirty="0">
                <a:latin typeface="Calibri"/>
                <a:cs typeface="Calibri"/>
              </a:rPr>
              <a:t>linguagem 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programação	</a:t>
            </a:r>
            <a:r>
              <a:rPr sz="2400" spc="-5" dirty="0">
                <a:latin typeface="Calibri"/>
                <a:cs typeface="Calibri"/>
              </a:rPr>
              <a:t>nem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funções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software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Expansão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Initiative</a:t>
            </a:r>
            <a:endParaRPr sz="2400">
              <a:latin typeface="Calibri"/>
              <a:cs typeface="Calibri"/>
            </a:endParaRPr>
          </a:p>
          <a:p>
            <a:pPr marL="355600" marR="2667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Distribuição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Free </a:t>
            </a:r>
            <a:r>
              <a:rPr sz="2400" spc="-5" dirty="0">
                <a:latin typeface="Calibri"/>
                <a:cs typeface="Calibri"/>
              </a:rPr>
              <a:t>Open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 </a:t>
            </a:r>
            <a:r>
              <a:rPr sz="2400" spc="-15" dirty="0">
                <a:latin typeface="Calibri"/>
                <a:cs typeface="Calibri"/>
              </a:rPr>
              <a:t>Software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sem </a:t>
            </a:r>
            <a:r>
              <a:rPr sz="2400" b="1" spc="-10" dirty="0">
                <a:latin typeface="Calibri"/>
                <a:cs typeface="Calibri"/>
              </a:rPr>
              <a:t>nenhum</a:t>
            </a:r>
            <a:r>
              <a:rPr sz="2400" b="1" spc="-5" dirty="0">
                <a:latin typeface="Calibri"/>
                <a:cs typeface="Calibri"/>
              </a:rPr>
              <a:t> tipo</a:t>
            </a:r>
            <a:r>
              <a:rPr sz="2400" b="1" dirty="0">
                <a:latin typeface="Calibri"/>
                <a:cs typeface="Calibri"/>
              </a:rPr>
              <a:t> de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licença</a:t>
            </a:r>
            <a:endParaRPr sz="2400">
              <a:latin typeface="Calibri"/>
              <a:cs typeface="Calibri"/>
            </a:endParaRPr>
          </a:p>
          <a:p>
            <a:pPr marL="355600" marR="66548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  <a:tab pos="6915784" algn="l"/>
              </a:tabLst>
            </a:pPr>
            <a:r>
              <a:rPr sz="2400" spc="-5" dirty="0">
                <a:latin typeface="Calibri"/>
                <a:cs typeface="Calibri"/>
              </a:rPr>
              <a:t>Discussã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incluídos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9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AA	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ade  </a:t>
            </a:r>
            <a:r>
              <a:rPr sz="2400" spc="-10" dirty="0">
                <a:latin typeface="Calibri"/>
                <a:cs typeface="Calibri"/>
              </a:rPr>
              <a:t>Agreement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Crescimento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5" dirty="0">
                <a:latin typeface="Calibri"/>
                <a:cs typeface="Calibri"/>
              </a:rPr>
              <a:t>projetos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colaborativos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Open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Source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Governo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Reino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adota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princípios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padrões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abertos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303" y="1204036"/>
            <a:ext cx="8106232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Batalha</a:t>
            </a:r>
            <a:r>
              <a:rPr sz="3200" spc="-5" dirty="0"/>
              <a:t> pelo</a:t>
            </a:r>
            <a:r>
              <a:rPr sz="3200" spc="-10" dirty="0"/>
              <a:t> </a:t>
            </a:r>
            <a:r>
              <a:rPr sz="3200" spc="-5" dirty="0"/>
              <a:t>'iPhone': </a:t>
            </a:r>
            <a:r>
              <a:rPr sz="3200" dirty="0"/>
              <a:t> </a:t>
            </a:r>
            <a:r>
              <a:rPr sz="3200" spc="-5" dirty="0"/>
              <a:t>Apple</a:t>
            </a:r>
            <a:r>
              <a:rPr sz="3200" dirty="0"/>
              <a:t> </a:t>
            </a:r>
            <a:r>
              <a:rPr sz="3200" spc="-15" dirty="0"/>
              <a:t>deve</a:t>
            </a:r>
            <a:r>
              <a:rPr sz="3200" spc="-25" dirty="0"/>
              <a:t> </a:t>
            </a:r>
            <a:r>
              <a:rPr sz="3200" spc="-20" dirty="0"/>
              <a:t>tentar</a:t>
            </a:r>
            <a:r>
              <a:rPr sz="3200" spc="-15" dirty="0"/>
              <a:t> acordo </a:t>
            </a:r>
            <a:r>
              <a:rPr sz="3200" spc="-705" dirty="0"/>
              <a:t> </a:t>
            </a:r>
            <a:r>
              <a:rPr sz="3200" spc="-10" dirty="0"/>
              <a:t>com </a:t>
            </a:r>
            <a:r>
              <a:rPr sz="3200" spc="-15" dirty="0"/>
              <a:t>Gradiente</a:t>
            </a:r>
            <a:endParaRPr sz="32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370" y="2492772"/>
            <a:ext cx="8178165" cy="3483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6839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0" dirty="0">
                <a:latin typeface="Calibri"/>
                <a:cs typeface="Calibri"/>
              </a:rPr>
              <a:t>Estados </a:t>
            </a:r>
            <a:r>
              <a:rPr sz="2400" spc="-5" dirty="0">
                <a:latin typeface="Calibri"/>
                <a:cs typeface="Calibri"/>
              </a:rPr>
              <a:t>Unidos,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marca </a:t>
            </a:r>
            <a:r>
              <a:rPr sz="2400" spc="-5" dirty="0">
                <a:latin typeface="Calibri"/>
                <a:cs typeface="Calibri"/>
              </a:rPr>
              <a:t>iPhone pertencia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15" dirty="0">
                <a:latin typeface="Calibri"/>
                <a:cs typeface="Calibri"/>
              </a:rPr>
              <a:t>Cisco, </a:t>
            </a:r>
            <a:r>
              <a:rPr sz="2400" dirty="0">
                <a:latin typeface="Calibri"/>
                <a:cs typeface="Calibri"/>
              </a:rPr>
              <a:t>mas 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empresas </a:t>
            </a:r>
            <a:r>
              <a:rPr sz="2400" spc="-15" dirty="0">
                <a:latin typeface="Calibri"/>
                <a:cs typeface="Calibri"/>
              </a:rPr>
              <a:t>entraram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15" dirty="0">
                <a:latin typeface="Calibri"/>
                <a:cs typeface="Calibri"/>
              </a:rPr>
              <a:t>acordo: </a:t>
            </a:r>
            <a:r>
              <a:rPr sz="2400" dirty="0">
                <a:latin typeface="Calibri"/>
                <a:cs typeface="Calibri"/>
              </a:rPr>
              <a:t>a Apple </a:t>
            </a:r>
            <a:r>
              <a:rPr sz="2400" spc="-20" dirty="0">
                <a:latin typeface="Calibri"/>
                <a:cs typeface="Calibri"/>
              </a:rPr>
              <a:t>paga </a:t>
            </a:r>
            <a:r>
              <a:rPr sz="2400" spc="-5" dirty="0">
                <a:latin typeface="Calibri"/>
                <a:cs typeface="Calibri"/>
              </a:rPr>
              <a:t>pelo uso 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"/>
            </a:pPr>
            <a:endParaRPr sz="2350" dirty="0">
              <a:latin typeface="Calibri"/>
              <a:cs typeface="Calibri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pt-BR" sz="2400" b="0" i="1" dirty="0">
                <a:solidFill>
                  <a:srgbClr val="1D2228"/>
                </a:solidFill>
                <a:effectLst/>
                <a:latin typeface="YahooSans VF"/>
              </a:rPr>
              <a:t>   A Apple recebeu decisão favorável ao uso exclusivo da marca iPhone no Brasil em parecer emitido PGR;</a:t>
            </a:r>
            <a:endParaRPr lang="pt-BR" sz="2400" b="0" i="0" dirty="0">
              <a:solidFill>
                <a:srgbClr val="1D2228"/>
              </a:solidFill>
              <a:effectLst/>
              <a:latin typeface="YahooSans VF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pt-BR" sz="2400" b="0" i="1" dirty="0">
                <a:solidFill>
                  <a:srgbClr val="1D2228"/>
                </a:solidFill>
                <a:effectLst/>
                <a:latin typeface="YahooSans VF"/>
              </a:rPr>
              <a:t>   A empresa norte-americana trava batalha judicial com companhia brasileira Gradiente pelo uso da marca;</a:t>
            </a:r>
            <a:endParaRPr lang="pt-BR" sz="2400" b="0" i="0" dirty="0">
              <a:solidFill>
                <a:srgbClr val="1D2228"/>
              </a:solidFill>
              <a:effectLst/>
              <a:latin typeface="YahooSans VF"/>
            </a:endParaRPr>
          </a:p>
          <a:p>
            <a:pPr algn="l" fontAlgn="t">
              <a:buFont typeface="Arial" panose="020B0604020202020204" pitchFamily="34" charset="0"/>
              <a:buChar char="•"/>
            </a:pPr>
            <a:r>
              <a:rPr lang="pt-BR" sz="2400" b="0" i="1" dirty="0">
                <a:solidFill>
                  <a:srgbClr val="1D2228"/>
                </a:solidFill>
                <a:effectLst/>
                <a:latin typeface="YahooSans VF"/>
              </a:rPr>
              <a:t>   A decisão foi encaminhada ao Supremo Tribunal Federal (STF)</a:t>
            </a:r>
            <a:endParaRPr lang="pt-BR" sz="2400" b="0" i="0" dirty="0">
              <a:solidFill>
                <a:srgbClr val="1D2228"/>
              </a:solidFill>
              <a:effectLst/>
              <a:latin typeface="YahooSans VF"/>
            </a:endParaRPr>
          </a:p>
          <a:p>
            <a:pPr marL="12700" marR="5080">
              <a:lnSpc>
                <a:spcPct val="100000"/>
              </a:lnSpc>
              <a:tabLst>
                <a:tab pos="355600" algn="l"/>
              </a:tabLst>
            </a:pPr>
            <a:r>
              <a:rPr lang="pt-BR" sz="1000" spc="-5" dirty="0">
                <a:latin typeface="Calibri"/>
                <a:cs typeface="Calibri"/>
                <a:hlinkClick r:id="rId2"/>
              </a:rPr>
              <a:t>https://br.yahoo.com/finance/news/pgr-define-que-a-marca-i-phone-no-brasil-pertence-a-apple-e-nao-a-gradiente-201251408.html</a:t>
            </a:r>
            <a:endParaRPr lang="pt-BR" sz="1000" spc="-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57905" y="1070864"/>
            <a:ext cx="346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RECURSOS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EDUCACIONAIS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ABERTOS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406" y="1706371"/>
            <a:ext cx="6045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Definição</a:t>
            </a:r>
            <a:r>
              <a:rPr sz="2400" spc="-25" dirty="0"/>
              <a:t> </a:t>
            </a:r>
            <a:r>
              <a:rPr sz="2400" spc="-5" dirty="0"/>
              <a:t>da</a:t>
            </a:r>
            <a:r>
              <a:rPr sz="2400" spc="-20" dirty="0"/>
              <a:t> </a:t>
            </a:r>
            <a:r>
              <a:rPr sz="2400" spc="-5" dirty="0"/>
              <a:t>Unesco: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spc="-10" dirty="0"/>
              <a:t>“Recursos</a:t>
            </a:r>
            <a:r>
              <a:rPr sz="2400" spc="-50" dirty="0"/>
              <a:t> </a:t>
            </a:r>
            <a:r>
              <a:rPr sz="2400" spc="-10" dirty="0"/>
              <a:t>Educacionais </a:t>
            </a:r>
            <a:r>
              <a:rPr sz="2400" spc="-5" dirty="0"/>
              <a:t>Abertos</a:t>
            </a:r>
            <a:r>
              <a:rPr sz="2400" spc="-30" dirty="0"/>
              <a:t> </a:t>
            </a:r>
            <a:r>
              <a:rPr sz="2400" spc="-5" dirty="0"/>
              <a:t>são</a:t>
            </a:r>
            <a:r>
              <a:rPr sz="2400" spc="-10" dirty="0"/>
              <a:t> </a:t>
            </a:r>
            <a:r>
              <a:rPr sz="2400" spc="-5" dirty="0"/>
              <a:t>materiais</a:t>
            </a:r>
            <a:r>
              <a:rPr sz="2400" spc="-35" dirty="0"/>
              <a:t> </a:t>
            </a:r>
            <a:r>
              <a:rPr sz="2400" spc="-5" dirty="0"/>
              <a:t>de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762406" y="2513966"/>
            <a:ext cx="7914640" cy="4115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ensino,</a:t>
            </a:r>
            <a:r>
              <a:rPr dirty="0"/>
              <a:t> </a:t>
            </a:r>
            <a:r>
              <a:rPr spc="-10" dirty="0"/>
              <a:t>aprendizado</a:t>
            </a:r>
            <a:r>
              <a:rPr spc="-5" dirty="0"/>
              <a:t> </a:t>
            </a:r>
            <a:r>
              <a:rPr dirty="0"/>
              <a:t>e </a:t>
            </a:r>
            <a:r>
              <a:rPr spc="-5" dirty="0"/>
              <a:t>pesquisa </a:t>
            </a:r>
            <a:r>
              <a:rPr dirty="0"/>
              <a:t>em</a:t>
            </a:r>
            <a:r>
              <a:rPr spc="-10" dirty="0"/>
              <a:t> </a:t>
            </a:r>
            <a:r>
              <a:rPr spc="-5" dirty="0"/>
              <a:t>qualquer</a:t>
            </a:r>
            <a:r>
              <a:rPr dirty="0"/>
              <a:t> </a:t>
            </a:r>
            <a:r>
              <a:rPr spc="-10" dirty="0"/>
              <a:t>suporte</a:t>
            </a:r>
            <a:r>
              <a:rPr dirty="0"/>
              <a:t> </a:t>
            </a:r>
            <a:r>
              <a:rPr spc="-5" dirty="0"/>
              <a:t>ou</a:t>
            </a:r>
            <a:r>
              <a:rPr dirty="0"/>
              <a:t> mídia, </a:t>
            </a:r>
            <a:r>
              <a:rPr spc="5" dirty="0"/>
              <a:t> </a:t>
            </a:r>
            <a:r>
              <a:rPr spc="-5" dirty="0"/>
              <a:t>que </a:t>
            </a:r>
            <a:r>
              <a:rPr spc="-10" dirty="0"/>
              <a:t>estão </a:t>
            </a:r>
            <a:r>
              <a:rPr spc="-5" dirty="0"/>
              <a:t>sob domínio </a:t>
            </a:r>
            <a:r>
              <a:rPr spc="-15" dirty="0"/>
              <a:t>público, </a:t>
            </a:r>
            <a:r>
              <a:rPr spc="-5" dirty="0"/>
              <a:t>ou </a:t>
            </a:r>
            <a:r>
              <a:rPr spc="-10" dirty="0"/>
              <a:t>estão </a:t>
            </a:r>
            <a:r>
              <a:rPr spc="-5" dirty="0"/>
              <a:t>licenciados de </a:t>
            </a:r>
            <a:r>
              <a:rPr spc="-10" dirty="0"/>
              <a:t>maneira </a:t>
            </a:r>
            <a:r>
              <a:rPr spc="-530" dirty="0"/>
              <a:t> </a:t>
            </a:r>
            <a:r>
              <a:rPr spc="-5" dirty="0"/>
              <a:t>aberta,</a:t>
            </a:r>
            <a:r>
              <a:rPr spc="-15" dirty="0"/>
              <a:t> </a:t>
            </a:r>
            <a:r>
              <a:rPr spc="-5" dirty="0"/>
              <a:t>permitindo</a:t>
            </a:r>
            <a:r>
              <a:rPr spc="-25" dirty="0"/>
              <a:t> </a:t>
            </a:r>
            <a:r>
              <a:rPr spc="-5" dirty="0"/>
              <a:t>que sejam</a:t>
            </a:r>
            <a:r>
              <a:rPr spc="-15" dirty="0"/>
              <a:t> </a:t>
            </a:r>
            <a:r>
              <a:rPr spc="-10" dirty="0"/>
              <a:t>utilizados</a:t>
            </a:r>
            <a:r>
              <a:rPr spc="-25" dirty="0"/>
              <a:t> </a:t>
            </a:r>
            <a:r>
              <a:rPr spc="-5" dirty="0"/>
              <a:t>ou adaptados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por</a:t>
            </a:r>
            <a:r>
              <a:rPr spc="-45" dirty="0"/>
              <a:t> </a:t>
            </a:r>
            <a:r>
              <a:rPr spc="-10" dirty="0"/>
              <a:t>terceiros”</a:t>
            </a:r>
          </a:p>
          <a:p>
            <a:pPr marL="12700" marR="401320">
              <a:lnSpc>
                <a:spcPct val="100000"/>
              </a:lnSpc>
              <a:spcBef>
                <a:spcPts val="65"/>
              </a:spcBef>
            </a:pPr>
            <a:r>
              <a:rPr sz="1400" i="1" spc="-10" dirty="0">
                <a:latin typeface="Calibri"/>
                <a:cs typeface="Calibri"/>
              </a:rPr>
              <a:t>(fonte</a:t>
            </a:r>
            <a:r>
              <a:rPr sz="1400" i="1" spc="40" dirty="0">
                <a:latin typeface="Calibri"/>
                <a:cs typeface="Calibri"/>
              </a:rPr>
              <a:t> </a:t>
            </a:r>
            <a:r>
              <a:rPr sz="1400" i="1" spc="-10" dirty="0">
                <a:latin typeface="Calibri"/>
                <a:cs typeface="Calibri"/>
              </a:rPr>
              <a:t>completa:</a:t>
            </a:r>
            <a:r>
              <a:rPr sz="1400" i="1" spc="70" dirty="0">
                <a:latin typeface="Calibri"/>
                <a:cs typeface="Calibri"/>
              </a:rPr>
              <a:t> </a:t>
            </a:r>
            <a:r>
              <a:rPr sz="1400" i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http://ultimosegundo.ig.com.br/educacao/2013-02-21/recursos-educacionais-abertos- </a:t>
            </a:r>
            <a:r>
              <a:rPr sz="1400" i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400" i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podem-globalizar-a-educacao.html</a:t>
            </a:r>
            <a:r>
              <a:rPr sz="1400" i="1" spc="-5" dirty="0">
                <a:latin typeface="Calibri"/>
                <a:cs typeface="Calibri"/>
              </a:rPr>
              <a:t>).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Cases: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Unesp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(Brasil),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Harvard,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45" dirty="0">
                <a:latin typeface="Calibri"/>
                <a:cs typeface="Calibri"/>
              </a:rPr>
              <a:t>MIT,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Columbia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 </a:t>
            </a:r>
            <a:r>
              <a:rPr sz="1800" b="1" spc="-10" dirty="0">
                <a:latin typeface="Calibri"/>
                <a:cs typeface="Calibri"/>
              </a:rPr>
              <a:t>Stanford.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12700" marR="43180">
              <a:lnSpc>
                <a:spcPct val="100000"/>
              </a:lnSpc>
              <a:spcBef>
                <a:spcPts val="5"/>
              </a:spcBef>
            </a:pPr>
            <a:r>
              <a:rPr sz="1800" spc="-5" dirty="0"/>
              <a:t>Em</a:t>
            </a:r>
            <a:r>
              <a:rPr sz="1800" dirty="0"/>
              <a:t> </a:t>
            </a:r>
            <a:r>
              <a:rPr sz="1800" spc="-80" dirty="0"/>
              <a:t>SP,</a:t>
            </a:r>
            <a:r>
              <a:rPr sz="1800" spc="5" dirty="0"/>
              <a:t> </a:t>
            </a:r>
            <a:r>
              <a:rPr sz="1800" spc="-15" dirty="0"/>
              <a:t>foi</a:t>
            </a:r>
            <a:r>
              <a:rPr sz="1800" dirty="0"/>
              <a:t> </a:t>
            </a:r>
            <a:r>
              <a:rPr sz="1800" spc="-10" dirty="0"/>
              <a:t>aprovada</a:t>
            </a:r>
            <a:r>
              <a:rPr sz="1800" spc="5" dirty="0"/>
              <a:t> </a:t>
            </a:r>
            <a:r>
              <a:rPr sz="1800" spc="-5" dirty="0"/>
              <a:t>pela</a:t>
            </a:r>
            <a:r>
              <a:rPr sz="1800" spc="10" dirty="0"/>
              <a:t> </a:t>
            </a:r>
            <a:r>
              <a:rPr sz="1800" dirty="0"/>
              <a:t>Assembleia</a:t>
            </a:r>
            <a:r>
              <a:rPr sz="1800" spc="-15" dirty="0"/>
              <a:t> </a:t>
            </a:r>
            <a:r>
              <a:rPr sz="1800" spc="-10" dirty="0"/>
              <a:t>Legislativa</a:t>
            </a:r>
            <a:r>
              <a:rPr sz="1800" spc="-5" dirty="0"/>
              <a:t> </a:t>
            </a:r>
            <a:r>
              <a:rPr sz="1800" dirty="0"/>
              <a:t>uma lei</a:t>
            </a:r>
            <a:r>
              <a:rPr sz="1800" spc="5" dirty="0"/>
              <a:t> </a:t>
            </a:r>
            <a:r>
              <a:rPr sz="1800" spc="-5" dirty="0"/>
              <a:t>que</a:t>
            </a:r>
            <a:r>
              <a:rPr sz="1800" spc="15" dirty="0"/>
              <a:t> </a:t>
            </a:r>
            <a:r>
              <a:rPr sz="1800" spc="-10" dirty="0"/>
              <a:t>determinava</a:t>
            </a:r>
            <a:r>
              <a:rPr sz="1800" spc="-5" dirty="0"/>
              <a:t> que</a:t>
            </a:r>
            <a:r>
              <a:rPr sz="1800" spc="15" dirty="0"/>
              <a:t> </a:t>
            </a:r>
            <a:r>
              <a:rPr sz="1800" spc="-5" dirty="0"/>
              <a:t>os </a:t>
            </a:r>
            <a:r>
              <a:rPr sz="1800" dirty="0"/>
              <a:t> </a:t>
            </a:r>
            <a:r>
              <a:rPr sz="1800" spc="-10" dirty="0"/>
              <a:t>recursos</a:t>
            </a:r>
            <a:r>
              <a:rPr sz="1800" spc="15" dirty="0"/>
              <a:t> </a:t>
            </a:r>
            <a:r>
              <a:rPr sz="1800" spc="-5" dirty="0"/>
              <a:t>educacionais</a:t>
            </a:r>
            <a:r>
              <a:rPr sz="1800" spc="10" dirty="0"/>
              <a:t> </a:t>
            </a:r>
            <a:r>
              <a:rPr sz="1800" spc="-10" dirty="0"/>
              <a:t>produzidos</a:t>
            </a:r>
            <a:r>
              <a:rPr sz="1800" spc="10" dirty="0"/>
              <a:t> </a:t>
            </a:r>
            <a:r>
              <a:rPr sz="1800" spc="-5" dirty="0"/>
              <a:t>no</a:t>
            </a:r>
            <a:r>
              <a:rPr sz="1800" spc="10" dirty="0"/>
              <a:t> </a:t>
            </a:r>
            <a:r>
              <a:rPr sz="1800" spc="-5" dirty="0"/>
              <a:t>âmbito da</a:t>
            </a:r>
            <a:r>
              <a:rPr sz="1800" spc="10" dirty="0"/>
              <a:t> </a:t>
            </a:r>
            <a:r>
              <a:rPr sz="1800" spc="-5" dirty="0"/>
              <a:t>educação</a:t>
            </a:r>
            <a:r>
              <a:rPr sz="1800" spc="10" dirty="0"/>
              <a:t> </a:t>
            </a:r>
            <a:r>
              <a:rPr sz="1800" spc="-10" dirty="0"/>
              <a:t>pública</a:t>
            </a:r>
            <a:r>
              <a:rPr sz="1800" spc="25" dirty="0"/>
              <a:t> </a:t>
            </a:r>
            <a:r>
              <a:rPr sz="1800" spc="-5" dirty="0"/>
              <a:t>deveriam </a:t>
            </a:r>
            <a:r>
              <a:rPr sz="1800" dirty="0"/>
              <a:t>ser </a:t>
            </a:r>
            <a:r>
              <a:rPr sz="1800" spc="5" dirty="0"/>
              <a:t> </a:t>
            </a:r>
            <a:r>
              <a:rPr sz="1800" spc="-10" dirty="0"/>
              <a:t>disponibilizados</a:t>
            </a:r>
            <a:r>
              <a:rPr sz="1800" spc="30" dirty="0"/>
              <a:t> </a:t>
            </a:r>
            <a:r>
              <a:rPr sz="1800" spc="-5" dirty="0"/>
              <a:t>na</a:t>
            </a:r>
            <a:r>
              <a:rPr sz="1800" spc="5" dirty="0"/>
              <a:t> </a:t>
            </a:r>
            <a:r>
              <a:rPr sz="1800" spc="-10" dirty="0"/>
              <a:t>internet</a:t>
            </a:r>
            <a:r>
              <a:rPr sz="1800" spc="20" dirty="0"/>
              <a:t> </a:t>
            </a:r>
            <a:r>
              <a:rPr sz="1800" dirty="0"/>
              <a:t>em</a:t>
            </a:r>
            <a:r>
              <a:rPr sz="1800" spc="10" dirty="0"/>
              <a:t> </a:t>
            </a:r>
            <a:r>
              <a:rPr sz="1800" spc="-5" dirty="0"/>
              <a:t>licença</a:t>
            </a:r>
            <a:r>
              <a:rPr sz="1800" spc="30" dirty="0"/>
              <a:t> </a:t>
            </a:r>
            <a:r>
              <a:rPr sz="1800" spc="-10" dirty="0"/>
              <a:t>pública.</a:t>
            </a:r>
            <a:r>
              <a:rPr sz="1800" spc="20" dirty="0"/>
              <a:t> </a:t>
            </a:r>
            <a:r>
              <a:rPr sz="1800" spc="-15" dirty="0"/>
              <a:t>Entretanto,</a:t>
            </a:r>
            <a:r>
              <a:rPr sz="1800" spc="10" dirty="0"/>
              <a:t> </a:t>
            </a:r>
            <a:r>
              <a:rPr sz="1800" dirty="0"/>
              <a:t>o </a:t>
            </a:r>
            <a:r>
              <a:rPr sz="1800" spc="-5" dirty="0"/>
              <a:t>governador</a:t>
            </a:r>
            <a:r>
              <a:rPr sz="1800" spc="5" dirty="0"/>
              <a:t> </a:t>
            </a:r>
            <a:r>
              <a:rPr sz="1800" spc="-5" dirty="0"/>
              <a:t>Geraldo </a:t>
            </a:r>
            <a:r>
              <a:rPr sz="1800" dirty="0"/>
              <a:t> </a:t>
            </a:r>
            <a:r>
              <a:rPr sz="1800" spc="-5" dirty="0"/>
              <a:t>Alckmin</a:t>
            </a:r>
            <a:r>
              <a:rPr sz="1800" spc="10" dirty="0"/>
              <a:t> </a:t>
            </a:r>
            <a:r>
              <a:rPr sz="1800" spc="-10" dirty="0"/>
              <a:t>vetou</a:t>
            </a:r>
            <a:r>
              <a:rPr sz="1800" spc="-15" dirty="0"/>
              <a:t> </a:t>
            </a:r>
            <a:r>
              <a:rPr sz="1800" dirty="0"/>
              <a:t>a</a:t>
            </a:r>
            <a:r>
              <a:rPr sz="1800" spc="10" dirty="0"/>
              <a:t> </a:t>
            </a:r>
            <a:r>
              <a:rPr sz="1800" spc="-5" dirty="0"/>
              <a:t>lei</a:t>
            </a:r>
            <a:r>
              <a:rPr sz="1800" spc="15" dirty="0"/>
              <a:t> </a:t>
            </a:r>
            <a:r>
              <a:rPr sz="1800" dirty="0"/>
              <a:t>em</a:t>
            </a:r>
            <a:r>
              <a:rPr sz="1800" spc="5" dirty="0"/>
              <a:t> </a:t>
            </a:r>
            <a:r>
              <a:rPr sz="1800" spc="-15" dirty="0"/>
              <a:t>fevereiro</a:t>
            </a:r>
            <a:r>
              <a:rPr sz="1800" spc="-5" dirty="0"/>
              <a:t> desse</a:t>
            </a:r>
            <a:r>
              <a:rPr sz="1800" spc="5" dirty="0"/>
              <a:t> </a:t>
            </a:r>
            <a:r>
              <a:rPr sz="1800" spc="-5" dirty="0"/>
              <a:t>ano.</a:t>
            </a:r>
            <a:r>
              <a:rPr sz="1800" spc="30" dirty="0"/>
              <a:t> </a:t>
            </a:r>
            <a:r>
              <a:rPr sz="1800" dirty="0"/>
              <a:t>Mesmo sem</a:t>
            </a:r>
            <a:r>
              <a:rPr sz="1800" spc="-10" dirty="0"/>
              <a:t> regulamentação</a:t>
            </a:r>
            <a:r>
              <a:rPr sz="1800" spc="15" dirty="0"/>
              <a:t> </a:t>
            </a:r>
            <a:r>
              <a:rPr sz="1800" spc="-5" dirty="0"/>
              <a:t>específica, </a:t>
            </a:r>
            <a:r>
              <a:rPr sz="1800" spc="-395" dirty="0"/>
              <a:t> </a:t>
            </a:r>
            <a:r>
              <a:rPr sz="1800" spc="-5" dirty="0"/>
              <a:t>isso</a:t>
            </a:r>
            <a:r>
              <a:rPr sz="1800" spc="-10" dirty="0"/>
              <a:t> </a:t>
            </a:r>
            <a:r>
              <a:rPr sz="1800" spc="-5" dirty="0"/>
              <a:t>já</a:t>
            </a:r>
            <a:r>
              <a:rPr sz="1800" spc="-10" dirty="0"/>
              <a:t> tem</a:t>
            </a:r>
            <a:r>
              <a:rPr sz="1800" spc="15" dirty="0"/>
              <a:t> </a:t>
            </a:r>
            <a:r>
              <a:rPr sz="1800" spc="-5" dirty="0"/>
              <a:t>sido </a:t>
            </a:r>
            <a:r>
              <a:rPr sz="1800" spc="-15" dirty="0"/>
              <a:t>feito</a:t>
            </a:r>
            <a:r>
              <a:rPr sz="1800" spc="5" dirty="0"/>
              <a:t> </a:t>
            </a:r>
            <a:r>
              <a:rPr sz="1800" spc="-5" dirty="0"/>
              <a:t>no </a:t>
            </a:r>
            <a:r>
              <a:rPr sz="1800" spc="-10" dirty="0"/>
              <a:t>Brasil.</a:t>
            </a:r>
            <a:endParaRPr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8240" y="1492376"/>
            <a:ext cx="1532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Bi</a:t>
            </a:r>
            <a:r>
              <a:rPr sz="3200" b="1" spc="5" dirty="0">
                <a:latin typeface="Calibri"/>
                <a:cs typeface="Calibri"/>
              </a:rPr>
              <a:t>o</a:t>
            </a:r>
            <a:r>
              <a:rPr sz="3200" b="1" spc="-5" dirty="0">
                <a:latin typeface="Calibri"/>
                <a:cs typeface="Calibri"/>
              </a:rPr>
              <a:t>g</a:t>
            </a:r>
            <a:r>
              <a:rPr sz="3200" b="1" spc="-65" dirty="0">
                <a:latin typeface="Calibri"/>
                <a:cs typeface="Calibri"/>
              </a:rPr>
              <a:t>r</a:t>
            </a:r>
            <a:r>
              <a:rPr sz="3200" b="1" spc="-10" dirty="0">
                <a:latin typeface="Calibri"/>
                <a:cs typeface="Calibri"/>
              </a:rPr>
              <a:t>a</a:t>
            </a:r>
            <a:r>
              <a:rPr sz="3200" b="1" spc="-5" dirty="0">
                <a:latin typeface="Calibri"/>
                <a:cs typeface="Calibri"/>
              </a:rPr>
              <a:t>fia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70226" y="2467813"/>
            <a:ext cx="4337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na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53" y="2467813"/>
            <a:ext cx="22244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23695" algn="l"/>
              </a:tabLst>
            </a:pPr>
            <a:r>
              <a:rPr sz="3200" spc="-5" dirty="0">
                <a:latin typeface="Calibri"/>
                <a:cs typeface="Calibri"/>
              </a:rPr>
              <a:t>Câma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	</a:t>
            </a:r>
            <a:r>
              <a:rPr sz="3200" spc="-5" dirty="0">
                <a:latin typeface="Calibri"/>
                <a:cs typeface="Calibri"/>
              </a:rPr>
              <a:t>dos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0185" y="2955798"/>
            <a:ext cx="16706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7705" algn="l"/>
              </a:tabLst>
            </a:pP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o	arti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3247" y="2955798"/>
            <a:ext cx="436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20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1615" y="2955798"/>
            <a:ext cx="18453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8975" algn="l"/>
              </a:tabLst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o	</a:t>
            </a:r>
            <a:r>
              <a:rPr sz="3200" spc="-5" dirty="0">
                <a:latin typeface="Calibri"/>
                <a:cs typeface="Calibri"/>
              </a:rPr>
              <a:t>Códi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8414" y="2955798"/>
            <a:ext cx="7061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Civil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4765" y="2467813"/>
            <a:ext cx="25781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5"/>
              </a:spcBef>
              <a:tabLst>
                <a:tab pos="2142490" algn="l"/>
              </a:tabLst>
            </a:pPr>
            <a:r>
              <a:rPr sz="3200" spc="-5" dirty="0">
                <a:latin typeface="Calibri"/>
                <a:cs typeface="Calibri"/>
              </a:rPr>
              <a:t>Depu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ados	</a:t>
            </a:r>
            <a:r>
              <a:rPr sz="3200" spc="-5" dirty="0">
                <a:latin typeface="Calibri"/>
                <a:cs typeface="Calibri"/>
              </a:rPr>
              <a:t>da</a:t>
            </a:r>
            <a:endParaRPr sz="3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que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370" y="2467813"/>
            <a:ext cx="179514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Calibri"/>
                <a:cs typeface="Calibri"/>
              </a:rPr>
              <a:t>Aprovação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alteração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st</a:t>
            </a:r>
            <a:r>
              <a:rPr sz="3200" dirty="0">
                <a:latin typeface="Calibri"/>
                <a:cs typeface="Calibri"/>
              </a:rPr>
              <a:t>abelece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370" y="3931107"/>
            <a:ext cx="70605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18055" algn="l"/>
                <a:tab pos="3527425" algn="l"/>
                <a:tab pos="4243705" algn="l"/>
                <a:tab pos="6310630" algn="l"/>
              </a:tabLst>
            </a:pPr>
            <a:r>
              <a:rPr sz="3200" dirty="0">
                <a:latin typeface="Calibri"/>
                <a:cs typeface="Calibri"/>
              </a:rPr>
              <a:t>au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ori</a:t>
            </a:r>
            <a:r>
              <a:rPr sz="3200" spc="-65" dirty="0">
                <a:latin typeface="Calibri"/>
                <a:cs typeface="Calibri"/>
              </a:rPr>
              <a:t>z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ç</a:t>
            </a:r>
            <a:r>
              <a:rPr sz="3200" dirty="0">
                <a:latin typeface="Calibri"/>
                <a:cs typeface="Calibri"/>
              </a:rPr>
              <a:t>ão	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é</a:t>
            </a:r>
            <a:r>
              <a:rPr sz="3200" dirty="0">
                <a:latin typeface="Calibri"/>
                <a:cs typeface="Calibri"/>
              </a:rPr>
              <a:t>v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a	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o	</a:t>
            </a:r>
            <a:r>
              <a:rPr sz="3200" spc="-5" dirty="0">
                <a:latin typeface="Calibri"/>
                <a:cs typeface="Calibri"/>
              </a:rPr>
              <a:t>biog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ado	</a:t>
            </a:r>
            <a:r>
              <a:rPr sz="3200" spc="-5" dirty="0">
                <a:latin typeface="Calibri"/>
                <a:cs typeface="Calibri"/>
              </a:rPr>
              <a:t>pa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1082" y="3443477"/>
            <a:ext cx="589407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946150" algn="l"/>
                <a:tab pos="1887855" algn="l"/>
                <a:tab pos="2897505" algn="l"/>
                <a:tab pos="4965700" algn="l"/>
              </a:tabLst>
            </a:pPr>
            <a:r>
              <a:rPr sz="3200" spc="-5" dirty="0">
                <a:latin typeface="Calibri"/>
                <a:cs typeface="Calibri"/>
              </a:rPr>
              <a:t>que	</a:t>
            </a:r>
            <a:r>
              <a:rPr sz="3200" dirty="0">
                <a:latin typeface="Calibri"/>
                <a:cs typeface="Calibri"/>
              </a:rPr>
              <a:t>não	</a:t>
            </a:r>
            <a:r>
              <a:rPr sz="3200" spc="-15" dirty="0">
                <a:latin typeface="Calibri"/>
                <a:cs typeface="Calibri"/>
              </a:rPr>
              <a:t>será	</a:t>
            </a:r>
            <a:r>
              <a:rPr sz="3200" spc="-5" dirty="0">
                <a:latin typeface="Calibri"/>
                <a:cs typeface="Calibri"/>
              </a:rPr>
              <a:t>necessário	</a:t>
            </a:r>
            <a:r>
              <a:rPr sz="3200" spc="-15" dirty="0">
                <a:latin typeface="Calibri"/>
                <a:cs typeface="Calibri"/>
              </a:rPr>
              <a:t>obter</a:t>
            </a:r>
            <a:endParaRPr sz="32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que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370" y="4419091"/>
            <a:ext cx="7979409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69670" algn="l"/>
                <a:tab pos="2986405" algn="l"/>
                <a:tab pos="4775835" algn="l"/>
                <a:tab pos="6060440" algn="l"/>
                <a:tab pos="7235825" algn="l"/>
              </a:tabLst>
            </a:pPr>
            <a:r>
              <a:rPr sz="3200" spc="-5" dirty="0">
                <a:latin typeface="Calibri"/>
                <a:cs typeface="Calibri"/>
              </a:rPr>
              <a:t>seja</a:t>
            </a:r>
            <a:r>
              <a:rPr sz="3200" dirty="0">
                <a:latin typeface="Calibri"/>
                <a:cs typeface="Calibri"/>
              </a:rPr>
              <a:t>m	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ali</a:t>
            </a:r>
            <a:r>
              <a:rPr sz="3200" spc="-65" dirty="0">
                <a:latin typeface="Calibri"/>
                <a:cs typeface="Calibri"/>
              </a:rPr>
              <a:t>z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da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biog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(liv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os</a:t>
            </a:r>
            <a:r>
              <a:rPr sz="3200" dirty="0">
                <a:latin typeface="Calibri"/>
                <a:cs typeface="Calibri"/>
              </a:rPr>
              <a:t>,	</a:t>
            </a:r>
            <a:r>
              <a:rPr sz="3200" spc="-5" dirty="0">
                <a:latin typeface="Calibri"/>
                <a:cs typeface="Calibri"/>
              </a:rPr>
              <a:t>filme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.</a:t>
            </a:r>
            <a:r>
              <a:rPr sz="3200" dirty="0">
                <a:latin typeface="Calibri"/>
                <a:cs typeface="Calibri"/>
              </a:rPr>
              <a:t>) 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pessoas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públicas.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1783461"/>
            <a:ext cx="7535545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9140" marR="332740" indent="-263906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Distribuição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independente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conteúdo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pela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internet</a:t>
            </a:r>
            <a:r>
              <a:rPr sz="2800" spc="-1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Músicos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bandas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disponibilizam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10" dirty="0">
                <a:latin typeface="Calibri"/>
                <a:cs typeface="Calibri"/>
              </a:rPr>
              <a:t>músicas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sites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diretores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cinema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disponibilizam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seus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filmes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seus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sites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para</a:t>
            </a:r>
            <a:r>
              <a:rPr sz="2800" spc="-5" dirty="0">
                <a:latin typeface="Calibri"/>
                <a:cs typeface="Calibri"/>
              </a:rPr>
              <a:t> que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público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compre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alugue </a:t>
            </a:r>
            <a:r>
              <a:rPr sz="2800" spc="-10" dirty="0">
                <a:latin typeface="Calibri"/>
                <a:cs typeface="Calibri"/>
              </a:rPr>
              <a:t>sem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intermédio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distribuidoras.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valor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para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público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é </a:t>
            </a:r>
            <a:r>
              <a:rPr sz="2800" spc="-15" dirty="0">
                <a:latin typeface="Calibri"/>
                <a:cs typeface="Calibri"/>
              </a:rPr>
              <a:t>muito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baixo</a:t>
            </a:r>
            <a:r>
              <a:rPr sz="2800" spc="-5" dirty="0">
                <a:latin typeface="Calibri"/>
                <a:cs typeface="Calibri"/>
              </a:rPr>
              <a:t> 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repasse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para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autor</a:t>
            </a:r>
            <a:r>
              <a:rPr sz="2800" spc="-5" dirty="0">
                <a:latin typeface="Calibri"/>
                <a:cs typeface="Calibri"/>
              </a:rPr>
              <a:t> é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integral</a:t>
            </a:r>
            <a:r>
              <a:rPr sz="2800" spc="-5" dirty="0">
                <a:latin typeface="Calibri"/>
                <a:cs typeface="Calibri"/>
              </a:rPr>
              <a:t> 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direto.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1423161"/>
            <a:ext cx="8196580" cy="5147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Calibri"/>
                <a:cs typeface="Calibri"/>
              </a:rPr>
              <a:t>Reforma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direitos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autorais</a:t>
            </a:r>
            <a:r>
              <a:rPr sz="2800" spc="-1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Font typeface="Wingdings"/>
              <a:buChar char=""/>
              <a:tabLst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Ministra </a:t>
            </a:r>
            <a:r>
              <a:rPr sz="2800" spc="-10" dirty="0">
                <a:latin typeface="Calibri"/>
                <a:cs typeface="Calibri"/>
              </a:rPr>
              <a:t>Marta Suplicy </a:t>
            </a: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0" dirty="0">
                <a:latin typeface="Calibri"/>
                <a:cs typeface="Calibri"/>
              </a:rPr>
              <a:t>pronunciou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5" dirty="0">
                <a:latin typeface="Calibri"/>
                <a:cs typeface="Calibri"/>
              </a:rPr>
              <a:t>março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2013 </a:t>
            </a:r>
            <a:r>
              <a:rPr sz="2800" spc="-10" dirty="0">
                <a:latin typeface="Calibri"/>
                <a:cs typeface="Calibri"/>
              </a:rPr>
              <a:t>informando </a:t>
            </a:r>
            <a:r>
              <a:rPr sz="2800" dirty="0">
                <a:latin typeface="Calibri"/>
                <a:cs typeface="Calibri"/>
              </a:rPr>
              <a:t>que </a:t>
            </a:r>
            <a:r>
              <a:rPr sz="2800" spc="-25" dirty="0">
                <a:latin typeface="Calibri"/>
                <a:cs typeface="Calibri"/>
              </a:rPr>
              <a:t>até </a:t>
            </a:r>
            <a:r>
              <a:rPr sz="2800" spc="-5" dirty="0">
                <a:latin typeface="Calibri"/>
                <a:cs typeface="Calibri"/>
              </a:rPr>
              <a:t>o </a:t>
            </a:r>
            <a:r>
              <a:rPr sz="2800" spc="-10" dirty="0">
                <a:latin typeface="Calibri"/>
                <a:cs typeface="Calibri"/>
              </a:rPr>
              <a:t>fim desse </a:t>
            </a:r>
            <a:r>
              <a:rPr sz="2800" spc="-5" dirty="0">
                <a:latin typeface="Calibri"/>
                <a:cs typeface="Calibri"/>
              </a:rPr>
              <a:t>ano o </a:t>
            </a:r>
            <a:r>
              <a:rPr sz="2800" spc="-20" dirty="0">
                <a:latin typeface="Calibri"/>
                <a:cs typeface="Calibri"/>
              </a:rPr>
              <a:t>projeto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final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vai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encaminhado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congresso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para </a:t>
            </a:r>
            <a:r>
              <a:rPr sz="2800" spc="-15" dirty="0">
                <a:latin typeface="Calibri"/>
                <a:cs typeface="Calibri"/>
              </a:rPr>
              <a:t> votação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aprovação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pelas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legislativas.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275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buFont typeface="Wingdings"/>
              <a:buChar char=""/>
              <a:tabLst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Ainda </a:t>
            </a:r>
            <a:r>
              <a:rPr sz="2800" spc="-10" dirty="0">
                <a:latin typeface="Calibri"/>
                <a:cs typeface="Calibri"/>
              </a:rPr>
              <a:t>não </a:t>
            </a: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5" dirty="0">
                <a:latin typeface="Calibri"/>
                <a:cs typeface="Calibri"/>
              </a:rPr>
              <a:t>tem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versão </a:t>
            </a:r>
            <a:r>
              <a:rPr sz="2800" spc="-10" dirty="0">
                <a:latin typeface="Calibri"/>
                <a:cs typeface="Calibri"/>
              </a:rPr>
              <a:t>atual nem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final, </a:t>
            </a:r>
            <a:r>
              <a:rPr sz="2800" spc="-20" dirty="0">
                <a:latin typeface="Calibri"/>
                <a:cs typeface="Calibri"/>
              </a:rPr>
              <a:t>claro, </a:t>
            </a:r>
            <a:r>
              <a:rPr sz="2800" dirty="0">
                <a:latin typeface="Calibri"/>
                <a:cs typeface="Calibri"/>
              </a:rPr>
              <a:t>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especula-se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texto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será</a:t>
            </a:r>
            <a:r>
              <a:rPr sz="2800" spc="-20" dirty="0">
                <a:latin typeface="Calibri"/>
                <a:cs typeface="Calibri"/>
              </a:rPr>
              <a:t> bastante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semelhante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foi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produzido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pela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gestão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Ministro </a:t>
            </a:r>
            <a:r>
              <a:rPr sz="2800" spc="-10" dirty="0">
                <a:latin typeface="Calibri"/>
                <a:cs typeface="Calibri"/>
              </a:rPr>
              <a:t>Juca </a:t>
            </a:r>
            <a:r>
              <a:rPr sz="2800" spc="-20" dirty="0">
                <a:latin typeface="Calibri"/>
                <a:cs typeface="Calibri"/>
              </a:rPr>
              <a:t>Ferreira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0" dirty="0">
                <a:latin typeface="Calibri"/>
                <a:cs typeface="Calibri"/>
              </a:rPr>
              <a:t>que </a:t>
            </a:r>
            <a:r>
              <a:rPr sz="2800" spc="-20" dirty="0">
                <a:latin typeface="Calibri"/>
                <a:cs typeface="Calibri"/>
              </a:rPr>
              <a:t>foi </a:t>
            </a:r>
            <a:r>
              <a:rPr sz="2800" spc="-10" dirty="0">
                <a:latin typeface="Calibri"/>
                <a:cs typeface="Calibri"/>
              </a:rPr>
              <a:t>colocado </a:t>
            </a:r>
            <a:r>
              <a:rPr sz="2800" spc="-5" dirty="0">
                <a:latin typeface="Calibri"/>
                <a:cs typeface="Calibri"/>
              </a:rPr>
              <a:t>à </a:t>
            </a:r>
            <a:r>
              <a:rPr sz="2800" spc="-10" dirty="0">
                <a:latin typeface="Calibri"/>
                <a:cs typeface="Calibri"/>
              </a:rPr>
              <a:t>consulta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pública.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58757" y="6633464"/>
            <a:ext cx="264160" cy="2724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545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25500"/>
              <a:ext cx="9143999" cy="5803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" y="1458467"/>
              <a:ext cx="9037320" cy="15041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15823" y="1617929"/>
            <a:ext cx="82346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54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spc="-20" dirty="0">
                <a:solidFill>
                  <a:srgbClr val="252525"/>
                </a:solidFill>
                <a:latin typeface="Calibri"/>
                <a:cs typeface="Calibri"/>
              </a:rPr>
              <a:t>citação</a:t>
            </a:r>
            <a:r>
              <a:rPr sz="54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spc="-5" dirty="0">
                <a:solidFill>
                  <a:srgbClr val="252525"/>
                </a:solidFill>
                <a:latin typeface="Calibri"/>
                <a:cs typeface="Calibri"/>
              </a:rPr>
              <a:t>do</a:t>
            </a:r>
            <a:r>
              <a:rPr sz="5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spc="-5" dirty="0">
                <a:solidFill>
                  <a:srgbClr val="252525"/>
                </a:solidFill>
                <a:latin typeface="Calibri"/>
                <a:cs typeface="Calibri"/>
              </a:rPr>
              <a:t>nome</a:t>
            </a:r>
            <a:r>
              <a:rPr sz="5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spc="-5" dirty="0">
                <a:solidFill>
                  <a:srgbClr val="252525"/>
                </a:solidFill>
                <a:latin typeface="Calibri"/>
                <a:cs typeface="Calibri"/>
              </a:rPr>
              <a:t>do</a:t>
            </a:r>
            <a:r>
              <a:rPr sz="5400" spc="-10" dirty="0">
                <a:solidFill>
                  <a:srgbClr val="252525"/>
                </a:solidFill>
                <a:latin typeface="Calibri"/>
                <a:cs typeface="Calibri"/>
              </a:rPr>
              <a:t> autor</a:t>
            </a:r>
            <a:r>
              <a:rPr sz="54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5400" dirty="0">
                <a:solidFill>
                  <a:srgbClr val="252525"/>
                </a:solidFill>
                <a:latin typeface="Calibri"/>
                <a:cs typeface="Calibri"/>
              </a:rPr>
              <a:t>é</a:t>
            </a:r>
            <a:endParaRPr sz="5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7947" y="4663440"/>
            <a:ext cx="7264908" cy="19964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163" y="4880254"/>
            <a:ext cx="773239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3535" algn="ctr">
              <a:lnSpc>
                <a:spcPct val="100000"/>
              </a:lnSpc>
              <a:spcBef>
                <a:spcPts val="100"/>
              </a:spcBef>
            </a:pPr>
            <a:r>
              <a:rPr sz="7200" spc="-30" dirty="0">
                <a:solidFill>
                  <a:srgbClr val="252525"/>
                </a:solidFill>
                <a:latin typeface="Calibri"/>
                <a:cs typeface="Calibri"/>
              </a:rPr>
              <a:t>INDISPENSÁVEL!</a:t>
            </a:r>
            <a:endParaRPr sz="7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15"/>
              </a:spcBef>
            </a:pP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Fonte</a:t>
            </a:r>
            <a:r>
              <a:rPr sz="10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imagem:</a:t>
            </a:r>
            <a:r>
              <a:rPr sz="10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Flickr</a:t>
            </a:r>
            <a:r>
              <a:rPr sz="10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–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Horia</a:t>
            </a:r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Calibri"/>
                <a:cs typeface="Calibri"/>
              </a:rPr>
              <a:t>Varlan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–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“Macro</a:t>
            </a:r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of red</a:t>
            </a:r>
            <a:r>
              <a:rPr sz="10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HB</a:t>
            </a:r>
            <a:r>
              <a:rPr sz="10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pencil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peeking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through</a:t>
            </a:r>
            <a:r>
              <a:rPr sz="10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book”</a:t>
            </a:r>
            <a:r>
              <a:rPr sz="10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  <a:hlinkClick r:id="rId5"/>
              </a:rPr>
              <a:t>http://bit.ly/LGAKFC</a:t>
            </a:r>
            <a:r>
              <a:rPr sz="1000" spc="20" dirty="0">
                <a:solidFill>
                  <a:srgbClr val="252525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Calibri"/>
                <a:cs typeface="Calibri"/>
              </a:rPr>
              <a:t>acesso</a:t>
            </a:r>
            <a:r>
              <a:rPr sz="10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10" dirty="0" err="1">
                <a:solidFill>
                  <a:srgbClr val="252525"/>
                </a:solidFill>
                <a:latin typeface="Calibri"/>
                <a:cs typeface="Calibri"/>
              </a:rPr>
              <a:t>em</a:t>
            </a:r>
            <a:r>
              <a:rPr sz="10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lang="pt-BR" sz="1000" spc="-5" dirty="0">
                <a:solidFill>
                  <a:srgbClr val="252525"/>
                </a:solidFill>
                <a:latin typeface="Calibri"/>
                <a:cs typeface="Calibri"/>
              </a:rPr>
              <a:t>02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/0</a:t>
            </a:r>
            <a:r>
              <a:rPr lang="pt-BR" sz="1000" spc="-5" dirty="0">
                <a:solidFill>
                  <a:srgbClr val="252525"/>
                </a:solidFill>
                <a:latin typeface="Calibri"/>
                <a:cs typeface="Calibri"/>
              </a:rPr>
              <a:t>1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/20</a:t>
            </a:r>
            <a:r>
              <a:rPr lang="pt-BR" sz="1000" spc="-5" dirty="0">
                <a:solidFill>
                  <a:srgbClr val="252525"/>
                </a:solidFill>
                <a:latin typeface="Calibri"/>
                <a:cs typeface="Calibri"/>
              </a:rPr>
              <a:t>23</a:t>
            </a:r>
            <a:r>
              <a:rPr sz="1000" spc="7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às</a:t>
            </a:r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Calibri"/>
                <a:cs typeface="Calibri"/>
              </a:rPr>
              <a:t>10h10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58757" y="6633464"/>
            <a:ext cx="264160" cy="2724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545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847" y="1204340"/>
            <a:ext cx="7429500" cy="4897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63545" marR="5080" indent="-29514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No uso de </a:t>
            </a:r>
            <a:r>
              <a:rPr sz="3200" b="1" spc="-10" dirty="0">
                <a:solidFill>
                  <a:srgbClr val="45545F"/>
                </a:solidFill>
                <a:latin typeface="Calibri"/>
                <a:cs typeface="Calibri"/>
              </a:rPr>
              <a:t>conteúdos </a:t>
            </a:r>
            <a:r>
              <a:rPr sz="3200" b="1" spc="-15" dirty="0">
                <a:solidFill>
                  <a:srgbClr val="45545F"/>
                </a:solidFill>
                <a:latin typeface="Calibri"/>
                <a:cs typeface="Calibri"/>
              </a:rPr>
              <a:t>levar </a:t>
            </a: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em </a:t>
            </a:r>
            <a:r>
              <a:rPr sz="3200" b="1" spc="-10" dirty="0">
                <a:solidFill>
                  <a:srgbClr val="45545F"/>
                </a:solidFill>
                <a:latin typeface="Calibri"/>
                <a:cs typeface="Calibri"/>
              </a:rPr>
              <a:t>consideração </a:t>
            </a:r>
            <a:r>
              <a:rPr sz="3200" b="1" spc="-7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5545F"/>
                </a:solidFill>
                <a:latin typeface="Calibri"/>
                <a:cs typeface="Calibri"/>
              </a:rPr>
              <a:t>SEMPRE: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 marL="2682875" indent="-400050">
              <a:lnSpc>
                <a:spcPct val="100000"/>
              </a:lnSpc>
              <a:buClr>
                <a:srgbClr val="45545F"/>
              </a:buClr>
              <a:buSzPct val="97500"/>
              <a:buFont typeface="Wingdings"/>
              <a:buChar char=""/>
              <a:tabLst>
                <a:tab pos="2683510" algn="l"/>
              </a:tabLst>
            </a:pPr>
            <a:r>
              <a:rPr sz="4000" b="1" spc="-25" dirty="0">
                <a:solidFill>
                  <a:srgbClr val="0000FF"/>
                </a:solidFill>
                <a:latin typeface="Calibri"/>
                <a:cs typeface="Calibri"/>
              </a:rPr>
              <a:t>PROPÓSITO</a:t>
            </a:r>
            <a:endParaRPr sz="4000">
              <a:latin typeface="Calibri"/>
              <a:cs typeface="Calibri"/>
            </a:endParaRPr>
          </a:p>
          <a:p>
            <a:pPr marL="2763520" lvl="1" indent="-400050">
              <a:lnSpc>
                <a:spcPct val="100000"/>
              </a:lnSpc>
              <a:spcBef>
                <a:spcPts val="2400"/>
              </a:spcBef>
              <a:buClr>
                <a:srgbClr val="45545F"/>
              </a:buClr>
              <a:buSzPct val="97500"/>
              <a:buFont typeface="Wingdings"/>
              <a:buChar char=""/>
              <a:tabLst>
                <a:tab pos="2764155" algn="l"/>
              </a:tabLst>
            </a:pPr>
            <a:r>
              <a:rPr sz="4000" b="1" spc="-25" dirty="0">
                <a:latin typeface="Calibri"/>
                <a:cs typeface="Calibri"/>
              </a:rPr>
              <a:t>CONTEXTO</a:t>
            </a:r>
            <a:endParaRPr sz="4000">
              <a:latin typeface="Calibri"/>
              <a:cs typeface="Calibri"/>
            </a:endParaRPr>
          </a:p>
          <a:p>
            <a:pPr marL="2943225" lvl="2" indent="-400050">
              <a:lnSpc>
                <a:spcPct val="100000"/>
              </a:lnSpc>
              <a:spcBef>
                <a:spcPts val="2405"/>
              </a:spcBef>
              <a:buClr>
                <a:srgbClr val="45545F"/>
              </a:buClr>
              <a:buSzPct val="97500"/>
              <a:buFont typeface="Wingdings"/>
              <a:buChar char=""/>
              <a:tabLst>
                <a:tab pos="2943860" algn="l"/>
              </a:tabLst>
            </a:pP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ALCANCE</a:t>
            </a:r>
            <a:endParaRPr sz="4000">
              <a:latin typeface="Calibri"/>
              <a:cs typeface="Calibri"/>
            </a:endParaRPr>
          </a:p>
          <a:p>
            <a:pPr marL="3136900" lvl="3" indent="-400050">
              <a:lnSpc>
                <a:spcPct val="100000"/>
              </a:lnSpc>
              <a:spcBef>
                <a:spcPts val="2880"/>
              </a:spcBef>
              <a:buClr>
                <a:srgbClr val="45545F"/>
              </a:buClr>
              <a:buSzPct val="97500"/>
              <a:buFont typeface="Wingdings"/>
              <a:buChar char=""/>
              <a:tabLst>
                <a:tab pos="3137535" algn="l"/>
              </a:tabLst>
            </a:pPr>
            <a:r>
              <a:rPr sz="4000" b="1" spc="-10" dirty="0">
                <a:solidFill>
                  <a:srgbClr val="FFC000"/>
                </a:solidFill>
                <a:latin typeface="Calibri"/>
                <a:cs typeface="Calibri"/>
              </a:rPr>
              <a:t>TEMPO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58757" y="6633464"/>
            <a:ext cx="264160" cy="2724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545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9255" y="2933827"/>
            <a:ext cx="68618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3940" marR="5080" indent="-1031875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Calibri"/>
                <a:cs typeface="Calibri"/>
              </a:rPr>
              <a:t>“Mais </a:t>
            </a:r>
            <a:r>
              <a:rPr sz="3600" b="1" spc="-20" dirty="0">
                <a:latin typeface="Calibri"/>
                <a:cs typeface="Calibri"/>
              </a:rPr>
              <a:t>rápido, </a:t>
            </a:r>
            <a:r>
              <a:rPr sz="3600" b="1" spc="-5" dirty="0">
                <a:latin typeface="Calibri"/>
                <a:cs typeface="Calibri"/>
              </a:rPr>
              <a:t>melhor </a:t>
            </a:r>
            <a:r>
              <a:rPr sz="3600" b="1" dirty="0">
                <a:latin typeface="Calibri"/>
                <a:cs typeface="Calibri"/>
              </a:rPr>
              <a:t>e mais </a:t>
            </a:r>
            <a:r>
              <a:rPr sz="3600" b="1" spc="-25" dirty="0">
                <a:latin typeface="Calibri"/>
                <a:cs typeface="Calibri"/>
              </a:rPr>
              <a:t>barato. </a:t>
            </a:r>
            <a:r>
              <a:rPr sz="3600" b="1" spc="-800" dirty="0">
                <a:latin typeface="Calibri"/>
                <a:cs typeface="Calibri"/>
              </a:rPr>
              <a:t> </a:t>
            </a:r>
            <a:r>
              <a:rPr sz="3600" b="1" spc="-60" dirty="0">
                <a:latin typeface="Calibri"/>
                <a:cs typeface="Calibri"/>
              </a:rPr>
              <a:t>(Faster,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55" dirty="0">
                <a:latin typeface="Calibri"/>
                <a:cs typeface="Calibri"/>
              </a:rPr>
              <a:t>Better,</a:t>
            </a:r>
            <a:r>
              <a:rPr sz="3600" b="1" spc="-20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Cheaper)”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08668" y="6645961"/>
            <a:ext cx="182880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7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3133" y="4653152"/>
            <a:ext cx="5961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(Lema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5" dirty="0">
                <a:latin typeface="Calibri"/>
                <a:cs typeface="Calibri"/>
              </a:rPr>
              <a:t>Inovação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NASA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Daniel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Goldin, </a:t>
            </a:r>
            <a:r>
              <a:rPr sz="2000" spc="-15" dirty="0">
                <a:latin typeface="Calibri"/>
                <a:cs typeface="Calibri"/>
              </a:rPr>
              <a:t>diretor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geral)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413" y="1204340"/>
            <a:ext cx="8757285" cy="1790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14045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Os</a:t>
            </a:r>
            <a:r>
              <a:rPr sz="3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5545F"/>
                </a:solidFill>
                <a:latin typeface="Calibri"/>
                <a:cs typeface="Calibri"/>
              </a:rPr>
              <a:t>contratos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 de</a:t>
            </a:r>
            <a:r>
              <a:rPr sz="3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5545F"/>
                </a:solidFill>
                <a:latin typeface="Calibri"/>
                <a:cs typeface="Calibri"/>
              </a:rPr>
              <a:t>transferência</a:t>
            </a:r>
            <a:r>
              <a:rPr sz="3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45545F"/>
                </a:solidFill>
                <a:latin typeface="Calibri"/>
                <a:cs typeface="Calibri"/>
              </a:rPr>
              <a:t>direitos</a:t>
            </a:r>
            <a:r>
              <a:rPr sz="3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45545F"/>
                </a:solidFill>
                <a:latin typeface="Calibri"/>
                <a:cs typeface="Calibri"/>
              </a:rPr>
              <a:t>autorais </a:t>
            </a:r>
            <a:r>
              <a:rPr sz="3200" spc="-70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5545F"/>
                </a:solidFill>
                <a:latin typeface="Calibri"/>
                <a:cs typeface="Calibri"/>
              </a:rPr>
              <a:t>devem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45545F"/>
                </a:solidFill>
                <a:latin typeface="Calibri"/>
                <a:cs typeface="Calibri"/>
              </a:rPr>
              <a:t>prever:</a:t>
            </a:r>
            <a:endParaRPr sz="320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spcBef>
                <a:spcPts val="1895"/>
              </a:spcBef>
              <a:buClr>
                <a:srgbClr val="45545F"/>
              </a:buClr>
              <a:buFont typeface="Wingdings"/>
              <a:buChar char=""/>
              <a:tabLst>
                <a:tab pos="584200" algn="l"/>
                <a:tab pos="584835" algn="l"/>
              </a:tabLst>
            </a:pP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Uso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(modalidades,</a:t>
            </a:r>
            <a:r>
              <a:rPr sz="3200" spc="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finalidades,</a:t>
            </a:r>
            <a:r>
              <a:rPr sz="3200" spc="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5545F"/>
                </a:solidFill>
                <a:latin typeface="Calibri"/>
                <a:cs typeface="Calibri"/>
              </a:rPr>
              <a:t>número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3200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5545F"/>
                </a:solidFill>
                <a:latin typeface="Calibri"/>
                <a:cs typeface="Calibri"/>
              </a:rPr>
              <a:t>vezes,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218" y="2972511"/>
            <a:ext cx="13322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mí</a:t>
            </a:r>
            <a:r>
              <a:rPr sz="3200" spc="-10" dirty="0">
                <a:solidFill>
                  <a:srgbClr val="45545F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ias).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218" y="4923790"/>
            <a:ext cx="1654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solidFill>
                  <a:srgbClr val="45545F"/>
                </a:solidFill>
                <a:latin typeface="Calibri"/>
                <a:cs typeface="Calibri"/>
              </a:rPr>
              <a:t>contrato).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208" y="1955660"/>
            <a:ext cx="3780028" cy="43435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14369" y="2863672"/>
            <a:ext cx="1730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Lei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9610/98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0796" y="3290697"/>
            <a:ext cx="9766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Art.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4º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013" y="3640328"/>
            <a:ext cx="8791575" cy="156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72135">
              <a:lnSpc>
                <a:spcPts val="3915"/>
              </a:lnSpc>
              <a:spcBef>
                <a:spcPts val="100"/>
              </a:spcBef>
              <a:buClr>
                <a:srgbClr val="45545F"/>
              </a:buClr>
              <a:buFont typeface="Wingdings"/>
              <a:buChar char=""/>
              <a:tabLst>
                <a:tab pos="609600" algn="l"/>
                <a:tab pos="610235" algn="l"/>
              </a:tabLst>
            </a:pP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Preço</a:t>
            </a:r>
            <a:r>
              <a:rPr sz="3600" b="1" spc="-2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(se</a:t>
            </a:r>
            <a:r>
              <a:rPr sz="3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45545F"/>
                </a:solidFill>
                <a:latin typeface="Calibri"/>
                <a:cs typeface="Calibri"/>
              </a:rPr>
              <a:t>for</a:t>
            </a:r>
            <a:r>
              <a:rPr sz="3200" spc="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grat</a:t>
            </a:r>
            <a:r>
              <a:rPr sz="3600" spc="-607" baseline="12731" dirty="0">
                <a:latin typeface="Calibri"/>
                <a:cs typeface="Calibri"/>
              </a:rPr>
              <a:t>In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u</a:t>
            </a:r>
            <a:r>
              <a:rPr sz="3600" spc="-607" baseline="12731" dirty="0">
                <a:latin typeface="Calibri"/>
                <a:cs typeface="Calibri"/>
              </a:rPr>
              <a:t>t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i</a:t>
            </a:r>
            <a:r>
              <a:rPr sz="3600" spc="-607" baseline="12731" dirty="0">
                <a:latin typeface="Calibri"/>
                <a:cs typeface="Calibri"/>
              </a:rPr>
              <a:t>e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t</a:t>
            </a:r>
            <a:r>
              <a:rPr sz="3600" spc="-607" baseline="12731" dirty="0">
                <a:latin typeface="Calibri"/>
                <a:cs typeface="Calibri"/>
              </a:rPr>
              <a:t>r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600" spc="-607" baseline="12731" dirty="0">
                <a:latin typeface="Calibri"/>
                <a:cs typeface="Calibri"/>
              </a:rPr>
              <a:t>pr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,</a:t>
            </a:r>
            <a:r>
              <a:rPr sz="3600" spc="-607" baseline="12731" dirty="0">
                <a:latin typeface="Calibri"/>
                <a:cs typeface="Calibri"/>
              </a:rPr>
              <a:t>e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d</a:t>
            </a:r>
            <a:r>
              <a:rPr sz="3600" spc="-607" baseline="12731" dirty="0">
                <a:latin typeface="Calibri"/>
                <a:cs typeface="Calibri"/>
              </a:rPr>
              <a:t>ta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e</a:t>
            </a:r>
            <a:r>
              <a:rPr sz="3600" spc="-607" baseline="12731" dirty="0">
                <a:latin typeface="Calibri"/>
                <a:cs typeface="Calibri"/>
              </a:rPr>
              <a:t>m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v</a:t>
            </a:r>
            <a:r>
              <a:rPr sz="3600" spc="-607" baseline="12731" dirty="0">
                <a:latin typeface="Calibri"/>
                <a:cs typeface="Calibri"/>
              </a:rPr>
              <a:t>-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e</a:t>
            </a:r>
            <a:r>
              <a:rPr sz="3600" spc="-607" baseline="12731" dirty="0">
                <a:latin typeface="Calibri"/>
                <a:cs typeface="Calibri"/>
              </a:rPr>
              <a:t>se</a:t>
            </a:r>
            <a:r>
              <a:rPr sz="3200" spc="-405" dirty="0">
                <a:solidFill>
                  <a:srgbClr val="45545F"/>
                </a:solidFill>
                <a:latin typeface="Calibri"/>
                <a:cs typeface="Calibri"/>
              </a:rPr>
              <a:t>constar</a:t>
            </a:r>
            <a:r>
              <a:rPr sz="3200" spc="-29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5545F"/>
                </a:solidFill>
                <a:latin typeface="Calibri"/>
                <a:cs typeface="Calibri"/>
              </a:rPr>
              <a:t>expresso).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2160"/>
              </a:lnSpc>
            </a:pPr>
            <a:r>
              <a:rPr sz="2400" spc="-10" dirty="0">
                <a:latin typeface="Calibri"/>
                <a:cs typeface="Calibri"/>
              </a:rPr>
              <a:t>restritivamente</a:t>
            </a:r>
            <a:endParaRPr sz="2400">
              <a:latin typeface="Calibri"/>
              <a:cs typeface="Calibri"/>
            </a:endParaRPr>
          </a:p>
          <a:p>
            <a:pPr marL="609600" indent="-572135">
              <a:lnSpc>
                <a:spcPts val="3600"/>
              </a:lnSpc>
              <a:buClr>
                <a:srgbClr val="45545F"/>
              </a:buClr>
              <a:buFont typeface="Wingdings"/>
              <a:buChar char=""/>
              <a:tabLst>
                <a:tab pos="609600" algn="l"/>
                <a:tab pos="610235" algn="l"/>
              </a:tabLst>
            </a:pP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Lu</a:t>
            </a:r>
            <a:r>
              <a:rPr sz="3600" b="1" spc="-55" dirty="0">
                <a:solidFill>
                  <a:srgbClr val="008D7E"/>
                </a:solidFill>
                <a:latin typeface="Calibri"/>
                <a:cs typeface="Calibri"/>
              </a:rPr>
              <a:t>g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ar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(n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200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silênci</a:t>
            </a:r>
            <a:r>
              <a:rPr sz="3200" spc="-60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200" spc="-450" dirty="0">
                <a:solidFill>
                  <a:srgbClr val="45545F"/>
                </a:solidFill>
                <a:latin typeface="Calibri"/>
                <a:cs typeface="Calibri"/>
              </a:rPr>
              <a:t>,</a:t>
            </a:r>
            <a:r>
              <a:rPr sz="3600" spc="-127" baseline="12731" dirty="0">
                <a:latin typeface="Calibri"/>
                <a:cs typeface="Calibri"/>
              </a:rPr>
              <a:t>o</a:t>
            </a:r>
            <a:r>
              <a:rPr sz="3200" spc="-1515" dirty="0">
                <a:solidFill>
                  <a:srgbClr val="45545F"/>
                </a:solidFill>
                <a:latin typeface="Calibri"/>
                <a:cs typeface="Calibri"/>
              </a:rPr>
              <a:t>é</a:t>
            </a:r>
            <a:r>
              <a:rPr sz="3600" baseline="12731" dirty="0">
                <a:latin typeface="Calibri"/>
                <a:cs typeface="Calibri"/>
              </a:rPr>
              <a:t>s</a:t>
            </a:r>
            <a:r>
              <a:rPr sz="3600" spc="-22" baseline="12731" dirty="0">
                <a:latin typeface="Calibri"/>
                <a:cs typeface="Calibri"/>
              </a:rPr>
              <a:t> </a:t>
            </a:r>
            <a:r>
              <a:rPr sz="3600" spc="-757" baseline="12731" dirty="0">
                <a:latin typeface="Calibri"/>
                <a:cs typeface="Calibri"/>
              </a:rPr>
              <a:t>n</a:t>
            </a:r>
            <a:r>
              <a:rPr sz="3200" spc="-750" dirty="0">
                <a:solidFill>
                  <a:srgbClr val="45545F"/>
                </a:solidFill>
                <a:latin typeface="Calibri"/>
                <a:cs typeface="Calibri"/>
              </a:rPr>
              <a:t>s</a:t>
            </a:r>
            <a:r>
              <a:rPr sz="3600" spc="-667" baseline="12731" dirty="0">
                <a:latin typeface="Calibri"/>
                <a:cs typeface="Calibri"/>
              </a:rPr>
              <a:t>e</a:t>
            </a:r>
            <a:r>
              <a:rPr sz="3200" spc="-1250" dirty="0">
                <a:solidFill>
                  <a:srgbClr val="45545F"/>
                </a:solidFill>
                <a:latin typeface="Calibri"/>
                <a:cs typeface="Calibri"/>
              </a:rPr>
              <a:t>ó</a:t>
            </a:r>
            <a:r>
              <a:rPr sz="3600" spc="-22" baseline="12731" dirty="0">
                <a:latin typeface="Calibri"/>
                <a:cs typeface="Calibri"/>
              </a:rPr>
              <a:t>g</a:t>
            </a:r>
            <a:r>
              <a:rPr sz="3600" spc="-615" baseline="12731" dirty="0">
                <a:latin typeface="Calibri"/>
                <a:cs typeface="Calibri"/>
              </a:rPr>
              <a:t>ó</a:t>
            </a:r>
            <a:r>
              <a:rPr sz="3200" spc="-1285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600" spc="-7" baseline="12731" dirty="0">
                <a:latin typeface="Calibri"/>
                <a:cs typeface="Calibri"/>
              </a:rPr>
              <a:t>ci</a:t>
            </a:r>
            <a:r>
              <a:rPr sz="3600" spc="-1237" baseline="12731" dirty="0">
                <a:latin typeface="Calibri"/>
                <a:cs typeface="Calibri"/>
              </a:rPr>
              <a:t>o</a:t>
            </a:r>
            <a:r>
              <a:rPr sz="3200" spc="-865" dirty="0">
                <a:solidFill>
                  <a:srgbClr val="45545F"/>
                </a:solidFill>
                <a:latin typeface="Calibri"/>
                <a:cs typeface="Calibri"/>
              </a:rPr>
              <a:t>p</a:t>
            </a:r>
            <a:r>
              <a:rPr sz="3600" spc="-127" baseline="12731" dirty="0"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aí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s</a:t>
            </a:r>
            <a:r>
              <a:rPr sz="3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ond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c</a:t>
            </a:r>
            <a:r>
              <a:rPr sz="3200" spc="5" dirty="0">
                <a:solidFill>
                  <a:srgbClr val="45545F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leb</a:t>
            </a:r>
            <a:r>
              <a:rPr sz="3200" spc="-60" dirty="0">
                <a:solidFill>
                  <a:srgbClr val="45545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a</a:t>
            </a:r>
            <a:r>
              <a:rPr sz="3200" spc="-60" dirty="0">
                <a:solidFill>
                  <a:srgbClr val="45545F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am</a:t>
            </a:r>
            <a:r>
              <a:rPr sz="3200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2475"/>
              </a:lnSpc>
            </a:pPr>
            <a:r>
              <a:rPr sz="2400" spc="-10" dirty="0">
                <a:latin typeface="Calibri"/>
                <a:cs typeface="Calibri"/>
              </a:rPr>
              <a:t>jurídicos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sobre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6204" y="5183885"/>
            <a:ext cx="1305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direitos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013" y="5591352"/>
            <a:ext cx="8394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72135">
              <a:lnSpc>
                <a:spcPct val="100000"/>
              </a:lnSpc>
              <a:spcBef>
                <a:spcPts val="100"/>
              </a:spcBef>
              <a:buClr>
                <a:srgbClr val="45545F"/>
              </a:buClr>
              <a:buFont typeface="Wingdings"/>
              <a:buChar char=""/>
              <a:tabLst>
                <a:tab pos="609600" algn="l"/>
                <a:tab pos="610235" algn="l"/>
              </a:tabLst>
            </a:pPr>
            <a:r>
              <a:rPr sz="3600" b="1" spc="-65" dirty="0">
                <a:solidFill>
                  <a:srgbClr val="008D7E"/>
                </a:solidFill>
                <a:latin typeface="Calibri"/>
                <a:cs typeface="Calibri"/>
              </a:rPr>
              <a:t>Tempo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45545F"/>
                </a:solidFill>
                <a:latin typeface="Calibri"/>
                <a:cs typeface="Calibri"/>
              </a:rPr>
              <a:t>(no</a:t>
            </a:r>
            <a:r>
              <a:rPr sz="3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silêncio</a:t>
            </a:r>
            <a:r>
              <a:rPr sz="3600" spc="-517" baseline="35879" dirty="0">
                <a:latin typeface="Calibri"/>
                <a:cs typeface="Calibri"/>
              </a:rPr>
              <a:t>a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,</a:t>
            </a:r>
            <a:r>
              <a:rPr sz="3600" spc="-517" baseline="35879" dirty="0">
                <a:latin typeface="Calibri"/>
                <a:cs typeface="Calibri"/>
              </a:rPr>
              <a:t>u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600" spc="-517" baseline="35879" dirty="0">
                <a:latin typeface="Calibri"/>
                <a:cs typeface="Calibri"/>
              </a:rPr>
              <a:t>to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c</a:t>
            </a:r>
            <a:r>
              <a:rPr sz="3600" spc="-517" baseline="35879" dirty="0">
                <a:latin typeface="Calibri"/>
                <a:cs typeface="Calibri"/>
              </a:rPr>
              <a:t>ra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3600" spc="-517" baseline="35879" dirty="0">
                <a:latin typeface="Calibri"/>
                <a:cs typeface="Calibri"/>
              </a:rPr>
              <a:t>is</a:t>
            </a:r>
            <a:r>
              <a:rPr sz="3200" spc="-345" dirty="0">
                <a:solidFill>
                  <a:srgbClr val="45545F"/>
                </a:solidFill>
                <a:latin typeface="Calibri"/>
                <a:cs typeface="Calibri"/>
              </a:rPr>
              <a:t>n</a:t>
            </a:r>
            <a:r>
              <a:rPr sz="3600" spc="-517" baseline="35879" dirty="0">
                <a:latin typeface="Calibri"/>
                <a:cs typeface="Calibri"/>
              </a:rPr>
              <a:t>.</a:t>
            </a:r>
            <a:r>
              <a:rPr sz="3600" spc="-367" baseline="35879" dirty="0"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5545F"/>
                </a:solidFill>
                <a:latin typeface="Calibri"/>
                <a:cs typeface="Calibri"/>
              </a:rPr>
              <a:t>trato</a:t>
            </a:r>
            <a:r>
              <a:rPr sz="3200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45545F"/>
                </a:solidFill>
                <a:latin typeface="Calibri"/>
                <a:cs typeface="Calibri"/>
              </a:rPr>
              <a:t>durará</a:t>
            </a:r>
            <a:r>
              <a:rPr sz="3200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5</a:t>
            </a:r>
            <a:r>
              <a:rPr sz="3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5545F"/>
                </a:solidFill>
                <a:latin typeface="Calibri"/>
                <a:cs typeface="Calibri"/>
              </a:rPr>
              <a:t>anos).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68" y="841438"/>
              <a:ext cx="9114631" cy="5745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4" y="516636"/>
              <a:ext cx="9051036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8588" y="1126236"/>
              <a:ext cx="4655820" cy="11186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93903" y="633475"/>
            <a:ext cx="86690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8070" marR="5080" indent="-232600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Não é </a:t>
            </a:r>
            <a:r>
              <a:rPr sz="4000" spc="-15" dirty="0">
                <a:solidFill>
                  <a:srgbClr val="F1F1F1"/>
                </a:solidFill>
                <a:latin typeface="Calibri"/>
                <a:cs typeface="Calibri"/>
              </a:rPr>
              <a:t>porque</a:t>
            </a: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4000" spc="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F1F1F1"/>
                </a:solidFill>
                <a:latin typeface="Calibri"/>
                <a:cs typeface="Calibri"/>
              </a:rPr>
              <a:t>conteúdo</a:t>
            </a: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F1F1F1"/>
                </a:solidFill>
                <a:latin typeface="Calibri"/>
                <a:cs typeface="Calibri"/>
              </a:rPr>
              <a:t>está</a:t>
            </a: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na</a:t>
            </a:r>
            <a:r>
              <a:rPr sz="40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solidFill>
                  <a:srgbClr val="F1F1F1"/>
                </a:solidFill>
                <a:latin typeface="Calibri"/>
                <a:cs typeface="Calibri"/>
              </a:rPr>
              <a:t>Internet </a:t>
            </a:r>
            <a:r>
              <a:rPr sz="4000" spc="-89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que</a:t>
            </a: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seu</a:t>
            </a:r>
            <a:r>
              <a:rPr sz="40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uso é </a:t>
            </a:r>
            <a:r>
              <a:rPr sz="4000" spc="-15" dirty="0">
                <a:solidFill>
                  <a:srgbClr val="F1F1F1"/>
                </a:solidFill>
                <a:latin typeface="Calibri"/>
                <a:cs typeface="Calibri"/>
              </a:rPr>
              <a:t>livre!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6796" y="2164079"/>
            <a:ext cx="3537585" cy="3226435"/>
            <a:chOff x="5606796" y="2164079"/>
            <a:chExt cx="3537585" cy="32264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080" y="2164079"/>
              <a:ext cx="3037331" cy="13411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8860" y="2895599"/>
              <a:ext cx="2607564" cy="13411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6796" y="3662171"/>
              <a:ext cx="1444752" cy="11186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0132" y="3662171"/>
              <a:ext cx="1638300" cy="11186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4092" y="3662171"/>
              <a:ext cx="1549907" cy="11186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9632" y="4271772"/>
              <a:ext cx="1018032" cy="11186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6248" y="4271772"/>
              <a:ext cx="1929383" cy="11186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4216" y="4271772"/>
              <a:ext cx="815340" cy="111861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908928" y="2307716"/>
            <a:ext cx="2989580" cy="271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959" marR="436245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F1F1F1"/>
                </a:solidFill>
                <a:latin typeface="Calibri"/>
                <a:cs typeface="Calibri"/>
              </a:rPr>
              <a:t>Domínio  </a:t>
            </a:r>
            <a:r>
              <a:rPr sz="4800" spc="-10" dirty="0">
                <a:solidFill>
                  <a:srgbClr val="F1F1F1"/>
                </a:solidFill>
                <a:latin typeface="Calibri"/>
                <a:cs typeface="Calibri"/>
              </a:rPr>
              <a:t>público</a:t>
            </a:r>
            <a:endParaRPr sz="4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60"/>
              </a:spcBef>
              <a:tabLst>
                <a:tab pos="2000250" algn="l"/>
              </a:tabLst>
            </a:pP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(7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0</a:t>
            </a:r>
            <a:r>
              <a:rPr sz="400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anos</a:t>
            </a:r>
            <a:r>
              <a:rPr sz="4000" dirty="0">
                <a:solidFill>
                  <a:srgbClr val="F1F1F1"/>
                </a:solidFill>
                <a:latin typeface="Calibri"/>
                <a:cs typeface="Calibri"/>
              </a:rPr>
              <a:t>	</a:t>
            </a:r>
            <a:r>
              <a:rPr sz="4000" spc="-5" dirty="0">
                <a:solidFill>
                  <a:srgbClr val="F1F1F1"/>
                </a:solidFill>
                <a:latin typeface="Calibri"/>
                <a:cs typeface="Calibri"/>
              </a:rPr>
              <a:t>após  a</a:t>
            </a:r>
            <a:r>
              <a:rPr sz="40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4000" spc="-10" dirty="0">
                <a:solidFill>
                  <a:srgbClr val="F1F1F1"/>
                </a:solidFill>
                <a:latin typeface="Calibri"/>
                <a:cs typeface="Calibri"/>
              </a:rPr>
              <a:t>morte)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2081783"/>
            <a:ext cx="5311775" cy="2804160"/>
            <a:chOff x="0" y="2081783"/>
            <a:chExt cx="5311775" cy="2804160"/>
          </a:xfrm>
        </p:grpSpPr>
        <p:sp>
          <p:nvSpPr>
            <p:cNvPr id="19" name="object 19"/>
            <p:cNvSpPr/>
            <p:nvPr/>
          </p:nvSpPr>
          <p:spPr>
            <a:xfrm>
              <a:off x="4134358" y="2996945"/>
              <a:ext cx="1164590" cy="1224280"/>
            </a:xfrm>
            <a:custGeom>
              <a:avLst/>
              <a:gdLst/>
              <a:ahLst/>
              <a:cxnLst/>
              <a:rect l="l" t="t" r="r" b="b"/>
              <a:pathLst>
                <a:path w="1164589" h="1224279">
                  <a:moveTo>
                    <a:pt x="651637" y="0"/>
                  </a:moveTo>
                  <a:lnTo>
                    <a:pt x="559942" y="252094"/>
                  </a:lnTo>
                  <a:lnTo>
                    <a:pt x="0" y="252094"/>
                  </a:lnTo>
                  <a:lnTo>
                    <a:pt x="0" y="540003"/>
                  </a:lnTo>
                  <a:lnTo>
                    <a:pt x="455167" y="540003"/>
                  </a:lnTo>
                  <a:lnTo>
                    <a:pt x="402716" y="683894"/>
                  </a:lnTo>
                  <a:lnTo>
                    <a:pt x="0" y="683894"/>
                  </a:lnTo>
                  <a:lnTo>
                    <a:pt x="0" y="971803"/>
                  </a:lnTo>
                  <a:lnTo>
                    <a:pt x="297941" y="971803"/>
                  </a:lnTo>
                  <a:lnTo>
                    <a:pt x="242062" y="1125473"/>
                  </a:lnTo>
                  <a:lnTo>
                    <a:pt x="512571" y="1224026"/>
                  </a:lnTo>
                  <a:lnTo>
                    <a:pt x="604265" y="971803"/>
                  </a:lnTo>
                  <a:lnTo>
                    <a:pt x="1164208" y="971803"/>
                  </a:lnTo>
                  <a:lnTo>
                    <a:pt x="1164208" y="683894"/>
                  </a:lnTo>
                  <a:lnTo>
                    <a:pt x="709040" y="683894"/>
                  </a:lnTo>
                  <a:lnTo>
                    <a:pt x="761491" y="540003"/>
                  </a:lnTo>
                  <a:lnTo>
                    <a:pt x="1164208" y="540003"/>
                  </a:lnTo>
                  <a:lnTo>
                    <a:pt x="1164208" y="252094"/>
                  </a:lnTo>
                  <a:lnTo>
                    <a:pt x="866266" y="252094"/>
                  </a:lnTo>
                  <a:lnTo>
                    <a:pt x="922146" y="98425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34358" y="2996945"/>
              <a:ext cx="1164590" cy="1224280"/>
            </a:xfrm>
            <a:custGeom>
              <a:avLst/>
              <a:gdLst/>
              <a:ahLst/>
              <a:cxnLst/>
              <a:rect l="l" t="t" r="r" b="b"/>
              <a:pathLst>
                <a:path w="1164589" h="1224279">
                  <a:moveTo>
                    <a:pt x="0" y="252094"/>
                  </a:moveTo>
                  <a:lnTo>
                    <a:pt x="559942" y="252094"/>
                  </a:lnTo>
                  <a:lnTo>
                    <a:pt x="651637" y="0"/>
                  </a:lnTo>
                  <a:lnTo>
                    <a:pt x="922146" y="98425"/>
                  </a:lnTo>
                  <a:lnTo>
                    <a:pt x="866266" y="252094"/>
                  </a:lnTo>
                  <a:lnTo>
                    <a:pt x="1164208" y="252094"/>
                  </a:lnTo>
                  <a:lnTo>
                    <a:pt x="1164208" y="540003"/>
                  </a:lnTo>
                  <a:lnTo>
                    <a:pt x="761491" y="540003"/>
                  </a:lnTo>
                  <a:lnTo>
                    <a:pt x="709040" y="683894"/>
                  </a:lnTo>
                  <a:lnTo>
                    <a:pt x="1164208" y="683894"/>
                  </a:lnTo>
                  <a:lnTo>
                    <a:pt x="1164208" y="971803"/>
                  </a:lnTo>
                  <a:lnTo>
                    <a:pt x="604265" y="971803"/>
                  </a:lnTo>
                  <a:lnTo>
                    <a:pt x="512571" y="1224026"/>
                  </a:lnTo>
                  <a:lnTo>
                    <a:pt x="242062" y="1125473"/>
                  </a:lnTo>
                  <a:lnTo>
                    <a:pt x="297941" y="971803"/>
                  </a:lnTo>
                  <a:lnTo>
                    <a:pt x="0" y="971803"/>
                  </a:lnTo>
                  <a:lnTo>
                    <a:pt x="0" y="683894"/>
                  </a:lnTo>
                  <a:lnTo>
                    <a:pt x="402716" y="683894"/>
                  </a:lnTo>
                  <a:lnTo>
                    <a:pt x="455167" y="540003"/>
                  </a:lnTo>
                  <a:lnTo>
                    <a:pt x="0" y="540003"/>
                  </a:lnTo>
                  <a:lnTo>
                    <a:pt x="0" y="25209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075" y="2081783"/>
              <a:ext cx="3358896" cy="1341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813303"/>
              <a:ext cx="3959352" cy="1341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155" y="3544823"/>
              <a:ext cx="1935480" cy="1341120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12547" y="2226055"/>
            <a:ext cx="32016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0" algn="ctr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F1F1F1"/>
                </a:solidFill>
              </a:rPr>
              <a:t>Conteúdo </a:t>
            </a:r>
            <a:r>
              <a:rPr sz="4800" spc="-10" dirty="0">
                <a:solidFill>
                  <a:srgbClr val="F1F1F1"/>
                </a:solidFill>
              </a:rPr>
              <a:t> publicado</a:t>
            </a:r>
            <a:r>
              <a:rPr sz="4800" spc="-75" dirty="0">
                <a:solidFill>
                  <a:srgbClr val="F1F1F1"/>
                </a:solidFill>
              </a:rPr>
              <a:t> </a:t>
            </a:r>
            <a:r>
              <a:rPr sz="4800" spc="-5" dirty="0">
                <a:solidFill>
                  <a:srgbClr val="F1F1F1"/>
                </a:solidFill>
              </a:rPr>
              <a:t>na </a:t>
            </a:r>
            <a:r>
              <a:rPr sz="4800" spc="-1070" dirty="0">
                <a:solidFill>
                  <a:srgbClr val="F1F1F1"/>
                </a:solidFill>
              </a:rPr>
              <a:t> </a:t>
            </a:r>
            <a:r>
              <a:rPr sz="4800" spc="-65" dirty="0">
                <a:solidFill>
                  <a:srgbClr val="F1F1F1"/>
                </a:solidFill>
              </a:rPr>
              <a:t>Web</a:t>
            </a:r>
            <a:endParaRPr sz="480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35829" y="6429247"/>
            <a:ext cx="42779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1F1F1"/>
                </a:solidFill>
                <a:latin typeface="Arial MT"/>
                <a:cs typeface="Arial MT"/>
              </a:rPr>
              <a:t>Fonte</a:t>
            </a:r>
            <a:r>
              <a:rPr sz="800" spc="2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1F1F1"/>
                </a:solidFill>
                <a:latin typeface="Arial MT"/>
                <a:cs typeface="Arial MT"/>
              </a:rPr>
              <a:t>imagem:</a:t>
            </a:r>
            <a:r>
              <a:rPr sz="800" spc="-1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1F1F1"/>
                </a:solidFill>
                <a:latin typeface="Arial MT"/>
                <a:cs typeface="Arial MT"/>
              </a:rPr>
              <a:t>Flickr</a:t>
            </a:r>
            <a:r>
              <a:rPr sz="800" spc="-20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1F1F1"/>
                </a:solidFill>
                <a:latin typeface="Arial MT"/>
                <a:cs typeface="Arial MT"/>
                <a:hlinkClick r:id="rId16"/>
              </a:rPr>
              <a:t>http://www.flickr.com/photos/glawie/6717733831/</a:t>
            </a:r>
            <a:r>
              <a:rPr sz="800" spc="80" dirty="0">
                <a:solidFill>
                  <a:srgbClr val="F1F1F1"/>
                </a:solidFill>
                <a:latin typeface="Arial MT"/>
                <a:cs typeface="Arial MT"/>
                <a:hlinkClick r:id="rId16"/>
              </a:rPr>
              <a:t> </a:t>
            </a:r>
            <a:r>
              <a:rPr sz="800" dirty="0">
                <a:solidFill>
                  <a:srgbClr val="F1F1F1"/>
                </a:solidFill>
                <a:latin typeface="Arial MT"/>
                <a:cs typeface="Arial MT"/>
              </a:rPr>
              <a:t>acesso</a:t>
            </a:r>
            <a:r>
              <a:rPr sz="800" spc="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sz="800" dirty="0" err="1">
                <a:solidFill>
                  <a:srgbClr val="F1F1F1"/>
                </a:solidFill>
                <a:latin typeface="Arial MT"/>
                <a:cs typeface="Arial MT"/>
              </a:rPr>
              <a:t>em</a:t>
            </a:r>
            <a:r>
              <a:rPr sz="800" spc="15" dirty="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lang="pt-BR" sz="800" spc="-5" dirty="0">
                <a:solidFill>
                  <a:srgbClr val="F1F1F1"/>
                </a:solidFill>
                <a:latin typeface="Arial MT"/>
                <a:cs typeface="Arial MT"/>
              </a:rPr>
              <a:t>02</a:t>
            </a:r>
            <a:r>
              <a:rPr sz="800" spc="-5" dirty="0">
                <a:solidFill>
                  <a:srgbClr val="F1F1F1"/>
                </a:solidFill>
                <a:latin typeface="Arial MT"/>
                <a:cs typeface="Arial MT"/>
              </a:rPr>
              <a:t>/0</a:t>
            </a:r>
            <a:r>
              <a:rPr lang="pt-BR" sz="800" spc="-5" dirty="0">
                <a:solidFill>
                  <a:srgbClr val="F1F1F1"/>
                </a:solidFill>
                <a:latin typeface="Arial MT"/>
                <a:cs typeface="Arial MT"/>
              </a:rPr>
              <a:t>1</a:t>
            </a:r>
            <a:r>
              <a:rPr sz="800" spc="-5" dirty="0">
                <a:solidFill>
                  <a:srgbClr val="F1F1F1"/>
                </a:solidFill>
                <a:latin typeface="Arial MT"/>
                <a:cs typeface="Arial MT"/>
              </a:rPr>
              <a:t>/20</a:t>
            </a:r>
            <a:r>
              <a:rPr lang="pt-BR" sz="800" spc="-5" dirty="0">
                <a:solidFill>
                  <a:srgbClr val="F1F1F1"/>
                </a:solidFill>
                <a:latin typeface="Arial MT"/>
                <a:cs typeface="Arial MT"/>
              </a:rPr>
              <a:t>23</a:t>
            </a:r>
            <a:endParaRPr sz="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49"/>
              <a:ext cx="9144000" cy="58312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1482852"/>
              <a:ext cx="617220" cy="630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84" y="1464563"/>
              <a:ext cx="879347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47" y="1464563"/>
              <a:ext cx="71170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372" y="1464563"/>
              <a:ext cx="127558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976" y="1464563"/>
              <a:ext cx="717804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795" y="1464563"/>
              <a:ext cx="1132332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9144" y="1464563"/>
              <a:ext cx="624839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1000" y="1464563"/>
              <a:ext cx="801624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9640" y="1464563"/>
              <a:ext cx="1429512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6167" y="1464563"/>
              <a:ext cx="1313688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6871" y="1464563"/>
              <a:ext cx="853440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4928" y="1464563"/>
              <a:ext cx="481583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2004" y="1464563"/>
              <a:ext cx="713231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9852" y="1464563"/>
              <a:ext cx="481583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8452" y="1464563"/>
              <a:ext cx="754379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284" y="1830323"/>
              <a:ext cx="559308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208" y="1830323"/>
              <a:ext cx="481584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7408" y="1830323"/>
              <a:ext cx="86715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9180" y="1830323"/>
              <a:ext cx="522731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6527" y="1830323"/>
              <a:ext cx="1021080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2223" y="1830323"/>
              <a:ext cx="498348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2519172"/>
              <a:ext cx="617220" cy="6309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84" y="2500883"/>
              <a:ext cx="879347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167" y="2500883"/>
              <a:ext cx="711707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1411" y="2500883"/>
              <a:ext cx="1274064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2011" y="2500883"/>
              <a:ext cx="717804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6351" y="2500883"/>
              <a:ext cx="1130808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63696" y="2500883"/>
              <a:ext cx="877824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58055" y="2500883"/>
              <a:ext cx="871727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46320" y="2500883"/>
              <a:ext cx="1141476" cy="6797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04332" y="2500883"/>
              <a:ext cx="1714500" cy="6797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5368" y="2500883"/>
              <a:ext cx="725424" cy="679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7328" y="2500883"/>
              <a:ext cx="1365503" cy="6797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7284" y="2866644"/>
              <a:ext cx="1662683" cy="67970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90116" y="2866644"/>
              <a:ext cx="551688" cy="6797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03476" y="2866644"/>
              <a:ext cx="2078736" cy="6797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6828" y="2866644"/>
              <a:ext cx="481584" cy="6797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18559" y="2866644"/>
              <a:ext cx="713232" cy="679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6408" y="2866644"/>
              <a:ext cx="481584" cy="6797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02608" y="2866644"/>
              <a:ext cx="713232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79035" y="2866644"/>
              <a:ext cx="557784" cy="6797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00015" y="2866644"/>
              <a:ext cx="713232" cy="679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07864" y="2866644"/>
              <a:ext cx="481584" cy="67970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152644" y="2866644"/>
              <a:ext cx="755903" cy="67970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71744" y="2866644"/>
              <a:ext cx="559308" cy="679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25667" y="2866644"/>
              <a:ext cx="481584" cy="6797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01867" y="2866644"/>
              <a:ext cx="867156" cy="6797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3640" y="2866644"/>
              <a:ext cx="522732" cy="67970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80988" y="2866644"/>
              <a:ext cx="1021080" cy="6797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96683" y="2866644"/>
              <a:ext cx="498348" cy="6797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3555491"/>
              <a:ext cx="617220" cy="6309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84" y="3537203"/>
              <a:ext cx="879347" cy="6797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644" y="3537203"/>
              <a:ext cx="711707" cy="67970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8363" y="3537203"/>
              <a:ext cx="1274064" cy="6797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439" y="3537203"/>
              <a:ext cx="717804" cy="6797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0255" y="3537203"/>
              <a:ext cx="1130808" cy="6797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56076" y="3537203"/>
              <a:ext cx="1976627" cy="6797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47715" y="3537203"/>
              <a:ext cx="1755647" cy="6797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18376" y="3537203"/>
              <a:ext cx="1066800" cy="6797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0188" y="3537203"/>
              <a:ext cx="1342644" cy="6797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7284" y="3902964"/>
              <a:ext cx="1935479" cy="6797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62911" y="3902964"/>
              <a:ext cx="1248156" cy="67970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75788" y="3902964"/>
              <a:ext cx="1391412" cy="6797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28871" y="3902964"/>
              <a:ext cx="1711452" cy="6797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4591811"/>
              <a:ext cx="617220" cy="6309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67284" y="4573523"/>
              <a:ext cx="748284" cy="6797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8763" y="4573523"/>
              <a:ext cx="1315212" cy="67970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57172" y="4573523"/>
              <a:ext cx="2004060" cy="67970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22903" y="4573523"/>
              <a:ext cx="1289303" cy="6797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75403" y="4573523"/>
              <a:ext cx="565403" cy="67970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04003" y="4573523"/>
              <a:ext cx="844296" cy="6797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5262371"/>
              <a:ext cx="617220" cy="6309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84" y="5244084"/>
              <a:ext cx="879347" cy="67970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17447" y="5244084"/>
              <a:ext cx="1306067" cy="6797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92807" y="5244084"/>
              <a:ext cx="1699260" cy="6797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62884" y="5244084"/>
              <a:ext cx="1289303" cy="6797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23003" y="5244084"/>
              <a:ext cx="1211579" cy="67970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05400" y="5244084"/>
              <a:ext cx="893063" cy="6797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669279" y="5244084"/>
              <a:ext cx="713231" cy="67970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977128" y="5244084"/>
              <a:ext cx="623316" cy="6797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269735" y="5244084"/>
              <a:ext cx="725423" cy="6797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65976" y="5244084"/>
              <a:ext cx="1673352" cy="6797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010143" y="5244084"/>
              <a:ext cx="932688" cy="6797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67284" y="5609844"/>
              <a:ext cx="1283208" cy="67970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639" y="5609844"/>
              <a:ext cx="717804" cy="6797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691639" y="5609844"/>
              <a:ext cx="1060703" cy="6797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15539" y="5609844"/>
              <a:ext cx="557784" cy="6797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36520" y="5609844"/>
              <a:ext cx="1293876" cy="679704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258267" y="1531365"/>
            <a:ext cx="8484870" cy="453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  <a:tab pos="925194" algn="l"/>
                <a:tab pos="1384300" algn="l"/>
                <a:tab pos="2406650" algn="l"/>
                <a:tab pos="2872105" algn="l"/>
                <a:tab pos="3750945" algn="l"/>
                <a:tab pos="4123054" algn="l"/>
                <a:tab pos="4672330" algn="l"/>
                <a:tab pos="5848350" algn="l"/>
                <a:tab pos="6909434" algn="l"/>
                <a:tab pos="7584440" algn="l"/>
                <a:tab pos="812101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	í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eg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Ob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	já	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domíni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ú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bli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.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	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Lei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9.610/1998)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195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íntegra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Obras</a:t>
            </a:r>
            <a:r>
              <a:rPr sz="240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24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não</a:t>
            </a:r>
            <a:r>
              <a:rPr sz="24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sejam</a:t>
            </a:r>
            <a:r>
              <a:rPr sz="2400" spc="4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protegidas</a:t>
            </a:r>
            <a:r>
              <a:rPr sz="240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240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tenham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limitações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à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proteção(arts.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46,47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48, Lei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9.610/1998)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195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sz="240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íntegra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Obras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previamente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licenciadas</a:t>
            </a:r>
            <a:r>
              <a:rPr sz="24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pelos</a:t>
            </a:r>
            <a:r>
              <a:rPr sz="2400" spc="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autores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(autorização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prévia,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creative commons)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Wingdings"/>
              <a:buChar char=""/>
            </a:pPr>
            <a:endParaRPr sz="1950" dirty="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dúvida,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compartilhar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apenas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24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400"/>
              </a:spcBef>
              <a:buFont typeface="Wingdings"/>
              <a:buChar char=""/>
              <a:tabLst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parcial,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reproduzir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apenas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trecho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(até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r>
              <a:rPr sz="2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conteúdo)</a:t>
            </a:r>
            <a:r>
              <a:rPr sz="2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com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citação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fonte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autoria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2163" y="6449974"/>
            <a:ext cx="53892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Fonte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imagem:</a:t>
            </a:r>
            <a:r>
              <a:rPr sz="1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Flickr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0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Sarah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Reid –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“Thumbs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up”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  <a:hlinkClick r:id="rId66"/>
              </a:rPr>
              <a:t>http://bit.ly/xVYcip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  <a:hlinkClick r:id="rId66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acesso</a:t>
            </a:r>
            <a:r>
              <a:rPr sz="1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 err="1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pt-BR" sz="1000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/0</a:t>
            </a:r>
            <a:r>
              <a:rPr lang="pt-BR" sz="1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/20</a:t>
            </a:r>
            <a:r>
              <a:rPr lang="pt-BR" sz="1000" spc="-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r>
              <a:rPr sz="10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às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10h20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95" name="object 9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336035" y="664463"/>
            <a:ext cx="2817876" cy="1008888"/>
          </a:xfrm>
          <a:prstGeom prst="rect">
            <a:avLst/>
          </a:prstGeom>
        </p:spPr>
      </p:pic>
      <p:sp>
        <p:nvSpPr>
          <p:cNvPr id="96" name="object 96"/>
          <p:cNvSpPr txBox="1">
            <a:spLocks noGrp="1"/>
          </p:cNvSpPr>
          <p:nvPr>
            <p:ph type="title"/>
          </p:nvPr>
        </p:nvSpPr>
        <p:spPr>
          <a:xfrm>
            <a:off x="3606800" y="769111"/>
            <a:ext cx="2245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1F1F1"/>
                </a:solidFill>
              </a:rPr>
              <a:t>Uso</a:t>
            </a:r>
            <a:r>
              <a:rPr sz="3600" spc="-80" dirty="0">
                <a:solidFill>
                  <a:srgbClr val="F1F1F1"/>
                </a:solidFill>
              </a:rPr>
              <a:t> </a:t>
            </a:r>
            <a:r>
              <a:rPr sz="3600" spc="-15" dirty="0">
                <a:solidFill>
                  <a:srgbClr val="F1F1F1"/>
                </a:solidFill>
              </a:rPr>
              <a:t>seguro!</a:t>
            </a:r>
            <a:endParaRPr sz="3600"/>
          </a:p>
        </p:txBody>
      </p:sp>
      <p:sp>
        <p:nvSpPr>
          <p:cNvPr id="98" name="object 9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2367280"/>
            <a:chOff x="0" y="0"/>
            <a:chExt cx="9144000" cy="2367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816" y="809244"/>
              <a:ext cx="5045963" cy="1008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9523" y="1357883"/>
              <a:ext cx="2862072" cy="1008888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26310" y="913003"/>
            <a:ext cx="4472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5535" marR="5080" indent="-109347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Como 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citar </a:t>
            </a:r>
            <a:r>
              <a:rPr sz="3600" b="1" spc="-35" dirty="0">
                <a:solidFill>
                  <a:srgbClr val="008D7E"/>
                </a:solidFill>
                <a:latin typeface="Calibri"/>
                <a:cs typeface="Calibri"/>
              </a:rPr>
              <a:t>fonte 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digital </a:t>
            </a:r>
            <a:r>
              <a:rPr sz="3600" b="1" spc="-80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(pela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ABNT)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546730"/>
            <a:ext cx="829945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355600" algn="l"/>
              </a:tabLst>
            </a:pP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Nome</a:t>
            </a:r>
            <a:r>
              <a:rPr sz="2400" b="1" spc="-2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do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site</a:t>
            </a:r>
            <a:r>
              <a:rPr sz="2400" b="1" spc="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em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que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conteúdo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foi</a:t>
            </a:r>
            <a:r>
              <a:rPr sz="2400" b="1" spc="-2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encontrado.</a:t>
            </a:r>
            <a:endParaRPr sz="240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Nome</a:t>
            </a:r>
            <a:r>
              <a:rPr sz="2400" b="1" spc="114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do</a:t>
            </a:r>
            <a:r>
              <a:rPr sz="2400" b="1" spc="114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autor</a:t>
            </a:r>
            <a:r>
              <a:rPr sz="2400" b="1" spc="114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/</a:t>
            </a:r>
            <a:r>
              <a:rPr sz="2400" b="1" spc="1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diretor</a:t>
            </a:r>
            <a:r>
              <a:rPr sz="2400" b="1" spc="1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do</a:t>
            </a:r>
            <a:r>
              <a:rPr sz="2400" b="1" spc="114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filme</a:t>
            </a:r>
            <a:r>
              <a:rPr sz="2400" b="1" spc="1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(se</a:t>
            </a:r>
            <a:r>
              <a:rPr sz="2400" b="1" spc="1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não</a:t>
            </a:r>
            <a:r>
              <a:rPr sz="2400" b="1" spc="114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souber</a:t>
            </a:r>
            <a:r>
              <a:rPr sz="2400" b="1" spc="12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deve</a:t>
            </a:r>
            <a:r>
              <a:rPr sz="2400" b="1" spc="1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colocar </a:t>
            </a:r>
            <a:r>
              <a:rPr sz="2400" b="1" spc="-53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“autoria</a:t>
            </a:r>
            <a:r>
              <a:rPr sz="2400" b="1" spc="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desconhecida”).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Nome</a:t>
            </a:r>
            <a:r>
              <a:rPr sz="2400" b="1" spc="-2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do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material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(título do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conteúdo).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55600" algn="l"/>
                <a:tab pos="1256030" algn="l"/>
                <a:tab pos="1719580" algn="l"/>
                <a:tab pos="3477260" algn="l"/>
                <a:tab pos="3929379" algn="l"/>
                <a:tab pos="4795520" algn="l"/>
                <a:tab pos="5807710" algn="l"/>
                <a:tab pos="7139940" algn="l"/>
                <a:tab pos="7757159" algn="l"/>
              </a:tabLst>
            </a:pP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m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e	ou	i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d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i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fi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ação	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e	q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e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m	po</a:t>
            </a:r>
            <a:r>
              <a:rPr sz="2400" b="1" spc="-25" dirty="0">
                <a:solidFill>
                  <a:srgbClr val="444F51"/>
                </a:solidFill>
                <a:latin typeface="Calibri"/>
                <a:cs typeface="Calibri"/>
              </a:rPr>
              <a:t>s</a:t>
            </a:r>
            <a:r>
              <a:rPr sz="2400" b="1" spc="-30" dirty="0">
                <a:solidFill>
                  <a:srgbClr val="444F51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ou	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c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</a:t>
            </a:r>
            <a:r>
              <a:rPr sz="2400" b="1" spc="-40" dirty="0">
                <a:solidFill>
                  <a:srgbClr val="444F51"/>
                </a:solidFill>
                <a:latin typeface="Calibri"/>
                <a:cs typeface="Calibri"/>
              </a:rPr>
              <a:t>n</a:t>
            </a:r>
            <a:r>
              <a:rPr sz="2400" b="1" spc="-30" dirty="0">
                <a:solidFill>
                  <a:srgbClr val="444F51"/>
                </a:solidFill>
                <a:latin typeface="Calibri"/>
                <a:cs typeface="Calibri"/>
              </a:rPr>
              <a:t>t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eú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	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qu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e	se</a:t>
            </a:r>
            <a:r>
              <a:rPr sz="2400" b="1" spc="-45" dirty="0">
                <a:solidFill>
                  <a:srgbClr val="444F51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á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usado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ou</a:t>
            </a:r>
            <a:r>
              <a:rPr sz="2400" b="1" spc="-3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compartilhado.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Endereço</a:t>
            </a:r>
            <a:r>
              <a:rPr sz="2400" b="1" spc="-2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online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de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 onde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 material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foi retirado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(link).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Data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 e</a:t>
            </a:r>
            <a:r>
              <a:rPr sz="2400" b="1" spc="-15" dirty="0">
                <a:solidFill>
                  <a:srgbClr val="444F51"/>
                </a:solidFill>
                <a:latin typeface="Calibri"/>
                <a:cs typeface="Calibri"/>
              </a:rPr>
              <a:t> hora</a:t>
            </a:r>
            <a:r>
              <a:rPr sz="2400" b="1" spc="-45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de</a:t>
            </a:r>
            <a:r>
              <a:rPr sz="2400" b="1" spc="-10" dirty="0">
                <a:solidFill>
                  <a:srgbClr val="444F51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F51"/>
                </a:solidFill>
                <a:latin typeface="Calibri"/>
                <a:cs typeface="Calibri"/>
              </a:rPr>
              <a:t>acesso.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"/>
              <a:tabLst>
                <a:tab pos="355600" algn="l"/>
              </a:tabLst>
            </a:pPr>
            <a:r>
              <a:rPr sz="2400" b="1" spc="-5" dirty="0">
                <a:solidFill>
                  <a:srgbClr val="444F51"/>
                </a:solidFill>
                <a:latin typeface="Calibri"/>
                <a:cs typeface="Calibri"/>
              </a:rPr>
              <a:t>Finalidade.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39" y="809244"/>
            <a:ext cx="7226808" cy="10088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2550" y="913003"/>
            <a:ext cx="6654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8D7E"/>
                </a:solidFill>
                <a:latin typeface="Calibri"/>
                <a:cs typeface="Calibri"/>
              </a:rPr>
              <a:t>Exemplo</a:t>
            </a:r>
            <a:r>
              <a:rPr sz="3600" b="1" spc="-1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de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 citação </a:t>
            </a:r>
            <a:r>
              <a:rPr sz="3600" b="1" dirty="0">
                <a:solidFill>
                  <a:srgbClr val="008D7E"/>
                </a:solidFill>
                <a:latin typeface="Calibri"/>
                <a:cs typeface="Calibri"/>
              </a:rPr>
              <a:t>de</a:t>
            </a:r>
            <a:r>
              <a:rPr sz="3600" b="1" spc="-1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008D7E"/>
                </a:solidFill>
                <a:latin typeface="Calibri"/>
                <a:cs typeface="Calibri"/>
              </a:rPr>
              <a:t>fonte</a:t>
            </a:r>
            <a:r>
              <a:rPr sz="3600" b="1" spc="-5" dirty="0">
                <a:solidFill>
                  <a:srgbClr val="008D7E"/>
                </a:solidFill>
                <a:latin typeface="Calibri"/>
                <a:cs typeface="Calibri"/>
              </a:rPr>
              <a:t> digital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534" y="5318886"/>
            <a:ext cx="82981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libri"/>
                <a:cs typeface="Calibri"/>
              </a:rPr>
              <a:t>YouTube. </a:t>
            </a:r>
            <a:r>
              <a:rPr sz="2000" dirty="0">
                <a:latin typeface="Calibri"/>
                <a:cs typeface="Calibri"/>
              </a:rPr>
              <a:t>Arnaldo </a:t>
            </a:r>
            <a:r>
              <a:rPr sz="2000" spc="-5" dirty="0">
                <a:latin typeface="Calibri"/>
                <a:cs typeface="Calibri"/>
              </a:rPr>
              <a:t>Antunes,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Casa </a:t>
            </a:r>
            <a:r>
              <a:rPr sz="2000" dirty="0">
                <a:latin typeface="Calibri"/>
                <a:cs typeface="Calibri"/>
              </a:rPr>
              <a:t>é Sua </a:t>
            </a:r>
            <a:r>
              <a:rPr sz="2000" spc="-5" dirty="0">
                <a:latin typeface="Calibri"/>
                <a:cs typeface="Calibri"/>
              </a:rPr>
              <a:t>(Acústico MVT). </a:t>
            </a:r>
            <a:r>
              <a:rPr sz="2000" spc="-15" dirty="0">
                <a:latin typeface="Calibri"/>
                <a:cs typeface="Calibri"/>
              </a:rPr>
              <a:t>Postado </a:t>
            </a:r>
            <a:r>
              <a:rPr sz="2000" spc="-5" dirty="0">
                <a:latin typeface="Calibri"/>
                <a:cs typeface="Calibri"/>
              </a:rPr>
              <a:t>por </a:t>
            </a:r>
            <a:r>
              <a:rPr sz="2000" dirty="0">
                <a:latin typeface="Calibri"/>
                <a:cs typeface="Calibri"/>
              </a:rPr>
              <a:t>Arnaldo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Antunes, </a:t>
            </a:r>
            <a:r>
              <a:rPr sz="2000" spc="-10" dirty="0">
                <a:latin typeface="Calibri"/>
                <a:cs typeface="Calibri"/>
              </a:rPr>
              <a:t>disponível </a:t>
            </a:r>
            <a:r>
              <a:rPr sz="2000" spc="5" dirty="0">
                <a:latin typeface="Calibri"/>
                <a:cs typeface="Calibri"/>
              </a:rPr>
              <a:t>em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http://www.youtube.com/user/arnaldooficial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acessado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 err="1">
                <a:latin typeface="Calibri"/>
                <a:cs typeface="Calibri"/>
              </a:rPr>
              <a:t>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05/0</a:t>
            </a:r>
            <a:r>
              <a:rPr lang="pt-BR" sz="2000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lang="pt-BR" sz="2000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3,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às 16h31.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9591" y="1507997"/>
            <a:ext cx="7128002" cy="37647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706880"/>
            <a:chOff x="0" y="0"/>
            <a:chExt cx="9144000" cy="170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5079" y="807719"/>
              <a:ext cx="2980944" cy="8991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807719"/>
              <a:ext cx="1850135" cy="89916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85364" y="898651"/>
            <a:ext cx="37896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0" dirty="0">
                <a:solidFill>
                  <a:srgbClr val="008D7E"/>
                </a:solidFill>
                <a:latin typeface="Calibri"/>
                <a:cs typeface="Calibri"/>
              </a:rPr>
              <a:t>Navegação</a:t>
            </a:r>
            <a:r>
              <a:rPr sz="3200" b="1" spc="-4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8D7E"/>
                </a:solidFill>
                <a:latin typeface="Calibri"/>
                <a:cs typeface="Calibri"/>
              </a:rPr>
              <a:t>do</a:t>
            </a:r>
            <a:r>
              <a:rPr sz="3200" b="1" spc="-4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8D7E"/>
                </a:solidFill>
                <a:latin typeface="Calibri"/>
                <a:cs typeface="Calibri"/>
              </a:rPr>
              <a:t>Moodle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5170" y="1493532"/>
            <a:ext cx="7849234" cy="5071745"/>
            <a:chOff x="575170" y="1493532"/>
            <a:chExt cx="7849234" cy="50717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09" y="1493532"/>
              <a:ext cx="6911975" cy="50717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170" y="3461791"/>
              <a:ext cx="7848854" cy="10830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23313" y="2420873"/>
              <a:ext cx="4752975" cy="3456940"/>
            </a:xfrm>
            <a:custGeom>
              <a:avLst/>
              <a:gdLst/>
              <a:ahLst/>
              <a:cxnLst/>
              <a:rect l="l" t="t" r="r" b="b"/>
              <a:pathLst>
                <a:path w="4752975" h="3456940">
                  <a:moveTo>
                    <a:pt x="3254248" y="0"/>
                  </a:moveTo>
                  <a:lnTo>
                    <a:pt x="2521966" y="694816"/>
                  </a:lnTo>
                  <a:lnTo>
                    <a:pt x="2139061" y="302005"/>
                  </a:lnTo>
                  <a:lnTo>
                    <a:pt x="1881251" y="1021206"/>
                  </a:lnTo>
                  <a:lnTo>
                    <a:pt x="990600" y="580136"/>
                  </a:lnTo>
                  <a:lnTo>
                    <a:pt x="1181989" y="1250823"/>
                  </a:lnTo>
                  <a:lnTo>
                    <a:pt x="257937" y="1323339"/>
                  </a:lnTo>
                  <a:lnTo>
                    <a:pt x="865886" y="1854962"/>
                  </a:lnTo>
                  <a:lnTo>
                    <a:pt x="0" y="2060575"/>
                  </a:lnTo>
                  <a:lnTo>
                    <a:pt x="732663" y="2459482"/>
                  </a:lnTo>
                  <a:lnTo>
                    <a:pt x="282701" y="2852292"/>
                  </a:lnTo>
                  <a:lnTo>
                    <a:pt x="1057275" y="2918714"/>
                  </a:lnTo>
                  <a:lnTo>
                    <a:pt x="1081913" y="3456393"/>
                  </a:lnTo>
                  <a:lnTo>
                    <a:pt x="1656207" y="2900299"/>
                  </a:lnTo>
                  <a:lnTo>
                    <a:pt x="1914271" y="3154299"/>
                  </a:lnTo>
                  <a:lnTo>
                    <a:pt x="2172081" y="2779522"/>
                  </a:lnTo>
                  <a:lnTo>
                    <a:pt x="2554986" y="3015107"/>
                  </a:lnTo>
                  <a:lnTo>
                    <a:pt x="2679954" y="2549906"/>
                  </a:lnTo>
                  <a:lnTo>
                    <a:pt x="3287649" y="2779522"/>
                  </a:lnTo>
                  <a:lnTo>
                    <a:pt x="3221228" y="2296287"/>
                  </a:lnTo>
                  <a:lnTo>
                    <a:pt x="4153408" y="2501392"/>
                  </a:lnTo>
                  <a:lnTo>
                    <a:pt x="3604006" y="1969770"/>
                  </a:lnTo>
                  <a:lnTo>
                    <a:pt x="4019931" y="1806575"/>
                  </a:lnTo>
                  <a:lnTo>
                    <a:pt x="3737102" y="1504442"/>
                  </a:lnTo>
                  <a:lnTo>
                    <a:pt x="4752594" y="1063371"/>
                  </a:lnTo>
                  <a:lnTo>
                    <a:pt x="3604006" y="1045210"/>
                  </a:lnTo>
                  <a:lnTo>
                    <a:pt x="3962019" y="507618"/>
                  </a:lnTo>
                  <a:lnTo>
                    <a:pt x="3195828" y="924433"/>
                  </a:lnTo>
                  <a:lnTo>
                    <a:pt x="325424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3313" y="2420873"/>
              <a:ext cx="4752975" cy="3456940"/>
            </a:xfrm>
            <a:custGeom>
              <a:avLst/>
              <a:gdLst/>
              <a:ahLst/>
              <a:cxnLst/>
              <a:rect l="l" t="t" r="r" b="b"/>
              <a:pathLst>
                <a:path w="4752975" h="3456940">
                  <a:moveTo>
                    <a:pt x="2521966" y="694816"/>
                  </a:moveTo>
                  <a:lnTo>
                    <a:pt x="3254248" y="0"/>
                  </a:lnTo>
                  <a:lnTo>
                    <a:pt x="3195828" y="924433"/>
                  </a:lnTo>
                  <a:lnTo>
                    <a:pt x="3962019" y="507618"/>
                  </a:lnTo>
                  <a:lnTo>
                    <a:pt x="3604006" y="1045210"/>
                  </a:lnTo>
                  <a:lnTo>
                    <a:pt x="4752594" y="1063371"/>
                  </a:lnTo>
                  <a:lnTo>
                    <a:pt x="3737102" y="1504442"/>
                  </a:lnTo>
                  <a:lnTo>
                    <a:pt x="4019931" y="1806575"/>
                  </a:lnTo>
                  <a:lnTo>
                    <a:pt x="3604006" y="1969770"/>
                  </a:lnTo>
                  <a:lnTo>
                    <a:pt x="4153408" y="2501392"/>
                  </a:lnTo>
                  <a:lnTo>
                    <a:pt x="3221228" y="2296287"/>
                  </a:lnTo>
                  <a:lnTo>
                    <a:pt x="3287649" y="2779522"/>
                  </a:lnTo>
                  <a:lnTo>
                    <a:pt x="2679954" y="2549906"/>
                  </a:lnTo>
                  <a:lnTo>
                    <a:pt x="2554986" y="3015107"/>
                  </a:lnTo>
                  <a:lnTo>
                    <a:pt x="2172081" y="2779522"/>
                  </a:lnTo>
                  <a:lnTo>
                    <a:pt x="1914271" y="3154299"/>
                  </a:lnTo>
                  <a:lnTo>
                    <a:pt x="1656207" y="2900299"/>
                  </a:lnTo>
                  <a:lnTo>
                    <a:pt x="1081913" y="3456393"/>
                  </a:lnTo>
                  <a:lnTo>
                    <a:pt x="1057275" y="2918714"/>
                  </a:lnTo>
                  <a:lnTo>
                    <a:pt x="282701" y="2852292"/>
                  </a:lnTo>
                  <a:lnTo>
                    <a:pt x="732663" y="2459482"/>
                  </a:lnTo>
                  <a:lnTo>
                    <a:pt x="0" y="2060575"/>
                  </a:lnTo>
                  <a:lnTo>
                    <a:pt x="865886" y="1854962"/>
                  </a:lnTo>
                  <a:lnTo>
                    <a:pt x="257937" y="1323339"/>
                  </a:lnTo>
                  <a:lnTo>
                    <a:pt x="1181989" y="1250823"/>
                  </a:lnTo>
                  <a:lnTo>
                    <a:pt x="990600" y="580136"/>
                  </a:lnTo>
                  <a:lnTo>
                    <a:pt x="1881251" y="1021206"/>
                  </a:lnTo>
                  <a:lnTo>
                    <a:pt x="2139061" y="302005"/>
                  </a:lnTo>
                  <a:lnTo>
                    <a:pt x="2521966" y="694816"/>
                  </a:lnTo>
                  <a:close/>
                </a:path>
              </a:pathLst>
            </a:custGeom>
            <a:ln w="19050">
              <a:solidFill>
                <a:srgbClr val="C4BC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48558" y="3531565"/>
            <a:ext cx="175323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Citação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fonte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 i</a:t>
            </a:r>
            <a:r>
              <a:rPr sz="2800" spc="-15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ompl</a:t>
            </a:r>
            <a:r>
              <a:rPr sz="2800" spc="-30" dirty="0">
                <a:latin typeface="Calibri"/>
                <a:cs typeface="Calibri"/>
              </a:rPr>
              <a:t>e</a:t>
            </a:r>
            <a:r>
              <a:rPr sz="2800" spc="-4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a!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22" y="961679"/>
            <a:ext cx="304800" cy="5648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latin typeface="Calibri"/>
                <a:cs typeface="Calibri"/>
              </a:rPr>
              <a:t>Fonte: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Moodle</a:t>
            </a:r>
            <a:r>
              <a:rPr sz="10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Colégio</a:t>
            </a:r>
            <a:r>
              <a:rPr sz="10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Santo</a:t>
            </a:r>
            <a:r>
              <a:rPr sz="10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Inácio,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Geografia, União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Europeia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Rumo</a:t>
            </a:r>
            <a:r>
              <a:rPr sz="10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à</a:t>
            </a:r>
            <a:r>
              <a:rPr sz="1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Integração,</a:t>
            </a:r>
            <a:r>
              <a:rPr sz="1000" u="sng" spc="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disponível </a:t>
            </a:r>
            <a:r>
              <a:rPr sz="1000" spc="-10" dirty="0">
                <a:latin typeface="Calibri"/>
                <a:cs typeface="Calibri"/>
              </a:rPr>
              <a:t>em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00FF"/>
                </a:solidFill>
                <a:latin typeface="Calibri"/>
                <a:cs typeface="Calibri"/>
                <a:hlinkClick r:id="rId6"/>
              </a:rPr>
              <a:t>http://www.redejesuitadeeducacao.com.br/mod/folder/view.php?id=784</a:t>
            </a:r>
            <a:r>
              <a:rPr sz="1000" spc="-5" dirty="0">
                <a:latin typeface="Calibri"/>
                <a:cs typeface="Calibri"/>
                <a:hlinkClick r:id="rId6"/>
              </a:rPr>
              <a:t>,</a:t>
            </a:r>
            <a:r>
              <a:rPr sz="1000" spc="65" dirty="0">
                <a:latin typeface="Calibri"/>
                <a:cs typeface="Calibri"/>
                <a:hlinkClick r:id="rId6"/>
              </a:rPr>
              <a:t> </a:t>
            </a:r>
            <a:r>
              <a:rPr sz="1000" spc="-5" dirty="0">
                <a:latin typeface="Calibri"/>
                <a:cs typeface="Calibri"/>
              </a:rPr>
              <a:t>acessado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em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05/04/13,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às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16h55.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708" y="2776092"/>
            <a:ext cx="7620" cy="3819525"/>
          </a:xfrm>
          <a:custGeom>
            <a:avLst/>
            <a:gdLst/>
            <a:ahLst/>
            <a:cxnLst/>
            <a:rect l="l" t="t" r="r" b="b"/>
            <a:pathLst>
              <a:path w="7620" h="3819525">
                <a:moveTo>
                  <a:pt x="7620" y="0"/>
                </a:moveTo>
                <a:lnTo>
                  <a:pt x="0" y="0"/>
                </a:lnTo>
                <a:lnTo>
                  <a:pt x="0" y="3819194"/>
                </a:lnTo>
                <a:lnTo>
                  <a:pt x="7620" y="3819194"/>
                </a:lnTo>
                <a:lnTo>
                  <a:pt x="762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399" y="1190374"/>
            <a:ext cx="6691718" cy="515351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5541" y="2344369"/>
            <a:ext cx="8496935" cy="3447415"/>
          </a:xfrm>
          <a:prstGeom prst="rect">
            <a:avLst/>
          </a:prstGeom>
          <a:ln w="28575">
            <a:solidFill>
              <a:srgbClr val="008D7E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responsável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pela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infração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direitos</a:t>
            </a:r>
            <a:r>
              <a:rPr sz="2400" spc="-15" dirty="0">
                <a:latin typeface="Calibri"/>
                <a:cs typeface="Calibri"/>
              </a:rPr>
              <a:t> autorais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CRIA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CONTEÚDO!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64465" marR="156210" indent="-7620" algn="ctr">
              <a:lnSpc>
                <a:spcPct val="100000"/>
              </a:lnSpc>
              <a:spcBef>
                <a:spcPts val="1725"/>
              </a:spcBef>
            </a:pPr>
            <a:r>
              <a:rPr sz="2400" spc="-5" dirty="0">
                <a:latin typeface="Calibri"/>
                <a:cs typeface="Calibri"/>
              </a:rPr>
              <a:t>Essencial que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recomendações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Manual </a:t>
            </a:r>
            <a:r>
              <a:rPr sz="2400" spc="-5" dirty="0">
                <a:latin typeface="Calibri"/>
                <a:cs typeface="Calibri"/>
              </a:rPr>
              <a:t>sejam cumpridas,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evitando risco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jurídicos</a:t>
            </a:r>
            <a:r>
              <a:rPr sz="2400" spc="-15" dirty="0">
                <a:latin typeface="Calibri"/>
                <a:cs typeface="Calibri"/>
              </a:rPr>
              <a:t> diretos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5" dirty="0">
                <a:latin typeface="Calibri"/>
                <a:cs typeface="Calibri"/>
              </a:rPr>
              <a:t>professor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-10" dirty="0">
                <a:latin typeface="Calibri"/>
                <a:cs typeface="Calibri"/>
              </a:rPr>
              <a:t>indiretos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colégio.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707" y="758951"/>
            <a:ext cx="3660648" cy="13411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81960" y="902284"/>
            <a:ext cx="2895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solidFill>
                  <a:srgbClr val="008D7E"/>
                </a:solidFill>
                <a:latin typeface="Calibri"/>
                <a:cs typeface="Calibri"/>
              </a:rPr>
              <a:t>Importante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07332" y="3285490"/>
            <a:ext cx="673735" cy="1565275"/>
            <a:chOff x="4307332" y="3285490"/>
            <a:chExt cx="673735" cy="1565275"/>
          </a:xfrm>
        </p:grpSpPr>
        <p:sp>
          <p:nvSpPr>
            <p:cNvPr id="8" name="object 8"/>
            <p:cNvSpPr/>
            <p:nvPr/>
          </p:nvSpPr>
          <p:spPr>
            <a:xfrm>
              <a:off x="4320032" y="3298190"/>
              <a:ext cx="648335" cy="1539875"/>
            </a:xfrm>
            <a:custGeom>
              <a:avLst/>
              <a:gdLst/>
              <a:ahLst/>
              <a:cxnLst/>
              <a:rect l="l" t="t" r="r" b="b"/>
              <a:pathLst>
                <a:path w="648335" h="1539875">
                  <a:moveTo>
                    <a:pt x="486028" y="0"/>
                  </a:moveTo>
                  <a:lnTo>
                    <a:pt x="161925" y="0"/>
                  </a:lnTo>
                  <a:lnTo>
                    <a:pt x="161925" y="1215517"/>
                  </a:lnTo>
                  <a:lnTo>
                    <a:pt x="0" y="1215517"/>
                  </a:lnTo>
                  <a:lnTo>
                    <a:pt x="323976" y="1539494"/>
                  </a:lnTo>
                  <a:lnTo>
                    <a:pt x="647953" y="1215517"/>
                  </a:lnTo>
                  <a:lnTo>
                    <a:pt x="486028" y="1215517"/>
                  </a:lnTo>
                  <a:lnTo>
                    <a:pt x="48602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20032" y="3298190"/>
              <a:ext cx="648335" cy="1539875"/>
            </a:xfrm>
            <a:custGeom>
              <a:avLst/>
              <a:gdLst/>
              <a:ahLst/>
              <a:cxnLst/>
              <a:rect l="l" t="t" r="r" b="b"/>
              <a:pathLst>
                <a:path w="648335" h="1539875">
                  <a:moveTo>
                    <a:pt x="0" y="1215517"/>
                  </a:moveTo>
                  <a:lnTo>
                    <a:pt x="161925" y="1215517"/>
                  </a:lnTo>
                  <a:lnTo>
                    <a:pt x="161925" y="0"/>
                  </a:lnTo>
                  <a:lnTo>
                    <a:pt x="486028" y="0"/>
                  </a:lnTo>
                  <a:lnTo>
                    <a:pt x="486028" y="1215517"/>
                  </a:lnTo>
                  <a:lnTo>
                    <a:pt x="647953" y="1215517"/>
                  </a:lnTo>
                  <a:lnTo>
                    <a:pt x="323976" y="1539494"/>
                  </a:lnTo>
                  <a:lnTo>
                    <a:pt x="0" y="1215517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739" y="6072936"/>
            <a:ext cx="6729730" cy="461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35"/>
              </a:spcBef>
            </a:pPr>
            <a:r>
              <a:rPr sz="1100" spc="-5" dirty="0">
                <a:latin typeface="Calibri"/>
                <a:cs typeface="Calibri"/>
              </a:rPr>
              <a:t>Fonte </a:t>
            </a:r>
            <a:r>
              <a:rPr sz="1100" dirty="0">
                <a:latin typeface="Calibri"/>
                <a:cs typeface="Calibri"/>
              </a:rPr>
              <a:t>: Pedro </a:t>
            </a:r>
            <a:r>
              <a:rPr sz="1100" spc="-5" dirty="0">
                <a:latin typeface="Calibri"/>
                <a:cs typeface="Calibri"/>
              </a:rPr>
              <a:t>Paranaguá, </a:t>
            </a:r>
            <a:r>
              <a:rPr sz="1100" dirty="0">
                <a:latin typeface="Calibri"/>
                <a:cs typeface="Calibri"/>
              </a:rPr>
              <a:t>disponível em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http://pedroparanagua.net/tag/direitos-autorais/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/</a:t>
            </a:r>
            <a:r>
              <a:rPr sz="1100" spc="-5" dirty="0">
                <a:latin typeface="Calibri"/>
                <a:cs typeface="Calibri"/>
              </a:rPr>
              <a:t>, </a:t>
            </a:r>
            <a:r>
              <a:rPr sz="1100" dirty="0">
                <a:latin typeface="Calibri"/>
                <a:cs typeface="Calibri"/>
              </a:rPr>
              <a:t>acessado </a:t>
            </a:r>
            <a:r>
              <a:rPr sz="1100" dirty="0" err="1">
                <a:latin typeface="Calibri"/>
                <a:cs typeface="Calibri"/>
              </a:rPr>
              <a:t>em</a:t>
            </a:r>
            <a:r>
              <a:rPr sz="1100" dirty="0">
                <a:latin typeface="Calibri"/>
                <a:cs typeface="Calibri"/>
              </a:rPr>
              <a:t> 05/0</a:t>
            </a:r>
            <a:r>
              <a:rPr lang="pt-BR" sz="1100" dirty="0">
                <a:latin typeface="Calibri"/>
                <a:cs typeface="Calibri"/>
              </a:rPr>
              <a:t>1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pt-BR" sz="1100" dirty="0">
                <a:latin typeface="Calibri"/>
                <a:cs typeface="Calibri"/>
              </a:rPr>
              <a:t>2</a:t>
            </a:r>
            <a:r>
              <a:rPr sz="1100" dirty="0">
                <a:latin typeface="Calibri"/>
                <a:cs typeface="Calibri"/>
              </a:rPr>
              <a:t>3, às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18h03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63648" y="1340827"/>
            <a:ext cx="5473065" cy="5193665"/>
            <a:chOff x="1763648" y="1340827"/>
            <a:chExt cx="5473065" cy="5193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5657" y="1484769"/>
              <a:ext cx="5256530" cy="50496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63648" y="1340827"/>
              <a:ext cx="5473065" cy="5184775"/>
            </a:xfrm>
            <a:custGeom>
              <a:avLst/>
              <a:gdLst/>
              <a:ahLst/>
              <a:cxnLst/>
              <a:rect l="l" t="t" r="r" b="b"/>
              <a:pathLst>
                <a:path w="5473065" h="5184775">
                  <a:moveTo>
                    <a:pt x="5472557" y="0"/>
                  </a:moveTo>
                  <a:lnTo>
                    <a:pt x="0" y="0"/>
                  </a:lnTo>
                  <a:lnTo>
                    <a:pt x="0" y="5184521"/>
                  </a:lnTo>
                  <a:lnTo>
                    <a:pt x="5472557" y="5184521"/>
                  </a:lnTo>
                  <a:lnTo>
                    <a:pt x="5472557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0138" y="812368"/>
            <a:ext cx="57600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5F497A"/>
                </a:solidFill>
                <a:latin typeface="Calibri"/>
                <a:cs typeface="Calibri"/>
              </a:rPr>
              <a:t>Direitos Autorais</a:t>
            </a:r>
            <a:r>
              <a:rPr sz="3600" b="1" spc="-10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5F497A"/>
                </a:solidFill>
                <a:latin typeface="Calibri"/>
                <a:cs typeface="Calibri"/>
              </a:rPr>
              <a:t>e</a:t>
            </a:r>
            <a:r>
              <a:rPr sz="3600" b="1" spc="-20" dirty="0">
                <a:solidFill>
                  <a:srgbClr val="5F497A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5F497A"/>
                </a:solidFill>
                <a:latin typeface="Calibri"/>
                <a:cs typeface="Calibri"/>
              </a:rPr>
              <a:t>de</a:t>
            </a:r>
            <a:r>
              <a:rPr sz="3600" b="1" spc="-10" dirty="0">
                <a:solidFill>
                  <a:srgbClr val="5F497A"/>
                </a:solidFill>
                <a:latin typeface="Calibri"/>
                <a:cs typeface="Calibri"/>
              </a:rPr>
              <a:t> Imagem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858757" y="6644640"/>
            <a:ext cx="278130" cy="234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2002916"/>
            <a:ext cx="863092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715" indent="-515620" algn="just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528320" algn="l"/>
              </a:tabLst>
            </a:pPr>
            <a:r>
              <a:rPr sz="2400" b="1" dirty="0">
                <a:latin typeface="Calibri"/>
                <a:cs typeface="Calibri"/>
              </a:rPr>
              <a:t>Não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publique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conteúdos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protegidos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por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direitos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autorais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páginas</a:t>
            </a:r>
            <a:r>
              <a:rPr sz="2400" b="1" spc="3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publicitárias</a:t>
            </a:r>
            <a:r>
              <a:rPr sz="2400" b="1" spc="3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ou</a:t>
            </a:r>
            <a:r>
              <a:rPr sz="2400" b="1" spc="3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comerciais</a:t>
            </a:r>
            <a:r>
              <a:rPr sz="2400" b="1" spc="3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sem</a:t>
            </a:r>
            <a:r>
              <a:rPr sz="2400" b="1" spc="35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autorização</a:t>
            </a:r>
            <a:r>
              <a:rPr sz="2400" b="1" spc="3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do</a:t>
            </a:r>
            <a:r>
              <a:rPr sz="2400" b="1" spc="3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titular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da </a:t>
            </a:r>
            <a:r>
              <a:rPr sz="2400" b="1" spc="-10" dirty="0">
                <a:latin typeface="Calibri"/>
                <a:cs typeface="Calibri"/>
              </a:rPr>
              <a:t>obra.</a:t>
            </a:r>
            <a:endParaRPr sz="2400">
              <a:latin typeface="Calibri"/>
              <a:cs typeface="Calibri"/>
            </a:endParaRPr>
          </a:p>
          <a:p>
            <a:pPr marL="527685" indent="-515620" algn="just">
              <a:lnSpc>
                <a:spcPct val="100000"/>
              </a:lnSpc>
              <a:buFont typeface="Wingdings"/>
              <a:buChar char=""/>
              <a:tabLst>
                <a:tab pos="528320" algn="l"/>
              </a:tabLst>
            </a:pPr>
            <a:r>
              <a:rPr sz="2400" b="1" spc="-5" dirty="0">
                <a:latin typeface="Calibri"/>
                <a:cs typeface="Calibri"/>
              </a:rPr>
              <a:t>Sempre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dê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créditos.</a:t>
            </a:r>
            <a:endParaRPr sz="2400">
              <a:latin typeface="Calibri"/>
              <a:cs typeface="Calibri"/>
            </a:endParaRPr>
          </a:p>
          <a:p>
            <a:pPr marL="527685" marR="5080" indent="-515620" algn="just">
              <a:lnSpc>
                <a:spcPct val="100000"/>
              </a:lnSpc>
              <a:buFont typeface="Wingdings"/>
              <a:buChar char=""/>
              <a:tabLst>
                <a:tab pos="528320" algn="l"/>
              </a:tabLst>
            </a:pPr>
            <a:r>
              <a:rPr sz="2400" b="1" spc="-5" dirty="0">
                <a:latin typeface="Calibri"/>
                <a:cs typeface="Calibri"/>
              </a:rPr>
              <a:t>Cuidado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referências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</a:t>
            </a:r>
            <a:r>
              <a:rPr sz="2400" b="1" dirty="0">
                <a:latin typeface="Calibri"/>
                <a:cs typeface="Calibri"/>
              </a:rPr>
              <a:t> podem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ser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confundidas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plágio.</a:t>
            </a:r>
            <a:endParaRPr sz="2400">
              <a:latin typeface="Calibri"/>
              <a:cs typeface="Calibri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28320" algn="l"/>
              </a:tabLst>
            </a:pP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publicação </a:t>
            </a:r>
            <a:r>
              <a:rPr sz="2400" b="1" spc="-5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imagem </a:t>
            </a:r>
            <a:r>
              <a:rPr sz="2400" b="1" spc="-5" dirty="0">
                <a:latin typeface="Calibri"/>
                <a:cs typeface="Calibri"/>
              </a:rPr>
              <a:t>de </a:t>
            </a:r>
            <a:r>
              <a:rPr sz="2400" b="1" dirty="0">
                <a:latin typeface="Calibri"/>
                <a:cs typeface="Calibri"/>
              </a:rPr>
              <a:t>pessoas pela </a:t>
            </a:r>
            <a:r>
              <a:rPr sz="2400" b="1" spc="-10" dirty="0">
                <a:latin typeface="Calibri"/>
                <a:cs typeface="Calibri"/>
              </a:rPr>
              <a:t>empresa </a:t>
            </a:r>
            <a:r>
              <a:rPr sz="2400" b="1" dirty="0">
                <a:latin typeface="Calibri"/>
                <a:cs typeface="Calibri"/>
              </a:rPr>
              <a:t>em seu </a:t>
            </a:r>
            <a:r>
              <a:rPr sz="2400" b="1" spc="-5" dirty="0">
                <a:latin typeface="Calibri"/>
                <a:cs typeface="Calibri"/>
              </a:rPr>
              <a:t>canal </a:t>
            </a:r>
            <a:r>
              <a:rPr sz="2400" b="1" dirty="0">
                <a:latin typeface="Calibri"/>
                <a:cs typeface="Calibri"/>
              </a:rPr>
              <a:t> nas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redes</a:t>
            </a:r>
            <a:r>
              <a:rPr sz="2400" b="1" spc="-5" dirty="0">
                <a:latin typeface="Calibri"/>
                <a:cs typeface="Calibri"/>
              </a:rPr>
              <a:t> sociais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deve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ser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previamente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autorizada,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especialmente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quando</a:t>
            </a:r>
            <a:r>
              <a:rPr sz="2400" b="1" dirty="0">
                <a:latin typeface="Calibri"/>
                <a:cs typeface="Calibri"/>
              </a:rPr>
              <a:t> 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publicitário</a:t>
            </a:r>
            <a:r>
              <a:rPr sz="2400" b="1" dirty="0">
                <a:latin typeface="Calibri"/>
                <a:cs typeface="Calibri"/>
              </a:rPr>
              <a:t> ou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comercial.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Importante: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colete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autorização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imagens</a:t>
            </a:r>
            <a:r>
              <a:rPr sz="2400" b="1" dirty="0">
                <a:latin typeface="Calibri"/>
                <a:cs typeface="Calibri"/>
              </a:rPr>
              <a:t> em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regulamentos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ações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promocionais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ou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engajamento.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378041"/>
            <a:ext cx="4715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Fonte: </a:t>
            </a:r>
            <a:r>
              <a:rPr sz="1000" spc="-5" dirty="0">
                <a:latin typeface="Calibri"/>
                <a:cs typeface="Calibri"/>
                <a:hlinkClick r:id="rId3"/>
              </a:rPr>
              <a:t>http://www.pvpsi.info/MCj03358680000</a:t>
            </a:r>
            <a:r>
              <a:rPr sz="1000" spc="-5" dirty="0">
                <a:latin typeface="Calibri"/>
                <a:cs typeface="Calibri"/>
              </a:rPr>
              <a:t>[1].GIF</a:t>
            </a:r>
            <a:r>
              <a:rPr sz="1000" spc="7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acessado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 err="1">
                <a:latin typeface="Calibri"/>
                <a:cs typeface="Calibri"/>
              </a:rPr>
              <a:t>em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10/0</a:t>
            </a:r>
            <a:r>
              <a:rPr lang="pt-BR" sz="1000" spc="-5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/20</a:t>
            </a:r>
            <a:r>
              <a:rPr lang="pt-BR" sz="1000" spc="-5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3,</a:t>
            </a:r>
            <a:r>
              <a:rPr sz="1000" spc="6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às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15:46.</a:t>
            </a:r>
            <a:endParaRPr sz="1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8248" y="847090"/>
            <a:ext cx="4655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Programas</a:t>
            </a:r>
            <a:r>
              <a:rPr sz="28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combate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a</a:t>
            </a: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plágio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757" y="663346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639" y="1584706"/>
            <a:ext cx="8383270" cy="3836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11809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As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instituições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ensino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podem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contar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 serviços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online e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programa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 </a:t>
            </a:r>
            <a:r>
              <a:rPr sz="2000" b="1" spc="-44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computador</a:t>
            </a:r>
            <a:r>
              <a:rPr sz="2000" b="1" spc="-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que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servem</a:t>
            </a:r>
            <a:r>
              <a:rPr sz="2000" b="1" spc="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para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identificar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cometimento</a:t>
            </a:r>
            <a:r>
              <a:rPr sz="2000" b="1" spc="-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plágio.</a:t>
            </a:r>
            <a:endParaRPr sz="2000">
              <a:latin typeface="Calibri"/>
              <a:cs typeface="Calibri"/>
            </a:endParaRPr>
          </a:p>
          <a:p>
            <a:pPr marL="12700" marR="6690995">
              <a:lnSpc>
                <a:spcPct val="200000"/>
              </a:lnSpc>
            </a:pP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Plágio</a:t>
            </a:r>
            <a:r>
              <a:rPr sz="2000" b="1" spc="-5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000" b="1" spc="-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textos </a:t>
            </a:r>
            <a:r>
              <a:rPr sz="2000" b="1" spc="-434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Serviços</a:t>
            </a:r>
            <a:r>
              <a:rPr sz="2000" b="1" spc="-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online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20" dirty="0">
                <a:solidFill>
                  <a:srgbClr val="45545F"/>
                </a:solidFill>
                <a:latin typeface="Calibri"/>
                <a:cs typeface="Calibri"/>
              </a:rPr>
              <a:t>Turnitin</a:t>
            </a:r>
            <a:r>
              <a:rPr sz="22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–</a:t>
            </a:r>
            <a:r>
              <a:rPr sz="2200" spc="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http://www.turnitin.com/static/plagiarism.html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10" dirty="0">
                <a:solidFill>
                  <a:srgbClr val="45545F"/>
                </a:solidFill>
                <a:latin typeface="Calibri"/>
                <a:cs typeface="Calibri"/>
              </a:rPr>
              <a:t>Plagiarism.org.</a:t>
            </a:r>
            <a:r>
              <a:rPr sz="2200" b="1" spc="4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http://www.plagiarism.org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15" dirty="0">
                <a:solidFill>
                  <a:srgbClr val="45545F"/>
                </a:solidFill>
                <a:latin typeface="Calibri"/>
                <a:cs typeface="Calibri"/>
              </a:rPr>
              <a:t>Glatt</a:t>
            </a:r>
            <a:r>
              <a:rPr sz="2200" b="1" spc="4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45545F"/>
                </a:solidFill>
                <a:latin typeface="Calibri"/>
                <a:cs typeface="Calibri"/>
              </a:rPr>
              <a:t>Self-Detection</a:t>
            </a:r>
            <a:r>
              <a:rPr sz="2200" b="1" spc="8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b="1" spc="-60" dirty="0">
                <a:solidFill>
                  <a:srgbClr val="45545F"/>
                </a:solidFill>
                <a:latin typeface="Calibri"/>
                <a:cs typeface="Calibri"/>
              </a:rPr>
              <a:t>Test</a:t>
            </a:r>
            <a:r>
              <a:rPr sz="2200" b="1" spc="3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–</a:t>
            </a:r>
            <a:r>
              <a:rPr sz="2200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http://www.plagiarism.com/self.detect.htm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15" dirty="0">
                <a:solidFill>
                  <a:srgbClr val="45545F"/>
                </a:solidFill>
                <a:latin typeface="Calibri"/>
                <a:cs typeface="Calibri"/>
              </a:rPr>
              <a:t>iThenticate</a:t>
            </a:r>
            <a:r>
              <a:rPr sz="2200" b="1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–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www.ithenticate.com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"/>
              <a:tabLst>
                <a:tab pos="355600" algn="l"/>
              </a:tabLst>
            </a:pPr>
            <a:r>
              <a:rPr sz="2200" b="1" spc="-10" dirty="0">
                <a:solidFill>
                  <a:srgbClr val="45545F"/>
                </a:solidFill>
                <a:latin typeface="Calibri"/>
                <a:cs typeface="Calibri"/>
              </a:rPr>
              <a:t>Approbo</a:t>
            </a:r>
            <a:r>
              <a:rPr sz="22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–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http://approbo.citilab.eu/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118961"/>
            <a:ext cx="69996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Calibri"/>
                <a:cs typeface="Calibri"/>
              </a:rPr>
              <a:t>Fonte: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http://www.ufrgs.br/uab/ferramentas-para-detectar-plagio-em-trabalhos-academicos</a:t>
            </a:r>
            <a:r>
              <a:rPr sz="1050" spc="-20" dirty="0">
                <a:solidFill>
                  <a:srgbClr val="0000FF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050" dirty="0">
                <a:latin typeface="Calibri"/>
                <a:cs typeface="Calibri"/>
              </a:rPr>
              <a:t>,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acessado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em</a:t>
            </a:r>
            <a:r>
              <a:rPr sz="1050" spc="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04/03/13,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às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15h33.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8248" y="847090"/>
            <a:ext cx="4655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Programas</a:t>
            </a:r>
            <a:r>
              <a:rPr sz="2800" b="1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combate</a:t>
            </a:r>
            <a:r>
              <a:rPr sz="28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a</a:t>
            </a:r>
            <a:r>
              <a:rPr sz="28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5545F"/>
                </a:solidFill>
                <a:latin typeface="Calibri"/>
                <a:cs typeface="Calibri"/>
              </a:rPr>
              <a:t>plágio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8757" y="6633464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90" y="1584706"/>
            <a:ext cx="7962265" cy="4897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79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As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instituições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ensino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podem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contar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 serviços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online e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programa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 </a:t>
            </a:r>
            <a:r>
              <a:rPr sz="2000" b="1" spc="-44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computador</a:t>
            </a:r>
            <a:r>
              <a:rPr sz="2000" b="1" spc="-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que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servem</a:t>
            </a:r>
            <a:r>
              <a:rPr sz="2000" b="1" spc="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para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identificar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cometimento</a:t>
            </a:r>
            <a:r>
              <a:rPr sz="2000" b="1" spc="-3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plágio.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 dirty="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Plágio</a:t>
            </a:r>
            <a:r>
              <a:rPr sz="2000" b="1" spc="-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2000" b="1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45545F"/>
                </a:solidFill>
                <a:latin typeface="Calibri"/>
                <a:cs typeface="Calibri"/>
              </a:rPr>
              <a:t>textos</a:t>
            </a:r>
            <a:r>
              <a:rPr sz="2000" b="1" spc="-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- </a:t>
            </a:r>
            <a:r>
              <a:rPr sz="2000" b="1" spc="-10" dirty="0">
                <a:solidFill>
                  <a:srgbClr val="45545F"/>
                </a:solidFill>
                <a:latin typeface="Calibri"/>
                <a:cs typeface="Calibri"/>
              </a:rPr>
              <a:t>Programas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5545F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45545F"/>
                </a:solidFill>
                <a:latin typeface="Calibri"/>
                <a:cs typeface="Calibri"/>
              </a:rPr>
              <a:t>computador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ephorus</a:t>
            </a:r>
            <a:r>
              <a:rPr sz="2200" spc="-2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-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www.ephorus.pt/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41325" algn="l"/>
              </a:tabLst>
            </a:pPr>
            <a:r>
              <a:rPr sz="2200" spc="-25" dirty="0">
                <a:solidFill>
                  <a:srgbClr val="45545F"/>
                </a:solidFill>
                <a:latin typeface="Calibri"/>
                <a:cs typeface="Calibri"/>
              </a:rPr>
              <a:t>Safe</a:t>
            </a:r>
            <a:r>
              <a:rPr sz="2200" spc="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Assign</a:t>
            </a:r>
            <a:r>
              <a:rPr sz="2200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-</a:t>
            </a:r>
            <a:r>
              <a:rPr sz="2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www.mydropbox.com/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JPlag</a:t>
            </a: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-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www.jplag.de/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Essay</a:t>
            </a:r>
            <a:r>
              <a:rPr sz="2200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Verification</a:t>
            </a:r>
            <a:r>
              <a:rPr sz="2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5545F"/>
                </a:solidFill>
                <a:latin typeface="Calibri"/>
                <a:cs typeface="Calibri"/>
              </a:rPr>
              <a:t>Engine</a:t>
            </a:r>
            <a:r>
              <a:rPr sz="2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–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www.canexus.com/eve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10" dirty="0">
                <a:solidFill>
                  <a:srgbClr val="45545F"/>
                </a:solidFill>
                <a:latin typeface="Calibri"/>
                <a:cs typeface="Calibri"/>
              </a:rPr>
              <a:t>WCopyfind</a:t>
            </a:r>
            <a:r>
              <a:rPr sz="2200" spc="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–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www.plagiarism.phys.virginia.edu/Wsoftware.html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10" dirty="0">
                <a:solidFill>
                  <a:srgbClr val="45545F"/>
                </a:solidFill>
                <a:latin typeface="Calibri"/>
                <a:cs typeface="Calibri"/>
              </a:rPr>
              <a:t>DOC</a:t>
            </a:r>
            <a:r>
              <a:rPr sz="2200" spc="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Cop</a:t>
            </a:r>
            <a:r>
              <a:rPr sz="2200" spc="-2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–</a:t>
            </a:r>
            <a:r>
              <a:rPr sz="2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www.doccop.com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10" dirty="0">
                <a:solidFill>
                  <a:srgbClr val="45545F"/>
                </a:solidFill>
                <a:latin typeface="Calibri"/>
                <a:cs typeface="Calibri"/>
              </a:rPr>
              <a:t>Etblast</a:t>
            </a: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–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http://invention.swmed.edu/etblast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buFont typeface="Wingdings"/>
              <a:buChar char=""/>
              <a:tabLst>
                <a:tab pos="441325" algn="l"/>
              </a:tabLst>
            </a:pP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Ferret</a:t>
            </a:r>
            <a:r>
              <a:rPr sz="220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–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9"/>
              </a:rPr>
              <a:t>http://homepages.feis.herts.ac.uk/~pdgroup/</a:t>
            </a:r>
            <a:endParaRPr sz="2200" dirty="0">
              <a:latin typeface="Calibri"/>
              <a:cs typeface="Calibri"/>
            </a:endParaRPr>
          </a:p>
          <a:p>
            <a:pPr marL="440690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41325" algn="l"/>
              </a:tabLst>
            </a:pPr>
            <a:r>
              <a:rPr sz="2200" spc="-15" dirty="0">
                <a:solidFill>
                  <a:srgbClr val="45545F"/>
                </a:solidFill>
                <a:latin typeface="Calibri"/>
                <a:cs typeface="Calibri"/>
              </a:rPr>
              <a:t>Farejador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de plágio</a:t>
            </a:r>
            <a:r>
              <a:rPr sz="2200" spc="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5545F"/>
                </a:solidFill>
                <a:latin typeface="Calibri"/>
                <a:cs typeface="Calibri"/>
              </a:rPr>
              <a:t>-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0"/>
              </a:rPr>
              <a:t>www.farejadordeplagio.com.br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050" spc="-5" dirty="0">
                <a:latin typeface="Calibri"/>
                <a:cs typeface="Calibri"/>
              </a:rPr>
              <a:t>Fonte: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1"/>
              </a:rPr>
              <a:t>http://www.ufrgs.br/uab/ferramentas-para-detectar-plagio-em-trabalhos-academicos</a:t>
            </a:r>
            <a:r>
              <a:rPr sz="1050" spc="-15" dirty="0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 </a:t>
            </a:r>
            <a:r>
              <a:rPr sz="1050" dirty="0">
                <a:latin typeface="Calibri"/>
                <a:cs typeface="Calibri"/>
              </a:rPr>
              <a:t>,acessado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dirty="0" err="1">
                <a:latin typeface="Calibri"/>
                <a:cs typeface="Calibri"/>
              </a:rPr>
              <a:t>em</a:t>
            </a:r>
            <a:r>
              <a:rPr sz="1050" spc="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04/0</a:t>
            </a:r>
            <a:r>
              <a:rPr lang="pt-BR" sz="1050" dirty="0">
                <a:latin typeface="Calibri"/>
                <a:cs typeface="Calibri"/>
              </a:rPr>
              <a:t>1</a:t>
            </a:r>
            <a:r>
              <a:rPr sz="1050" dirty="0">
                <a:latin typeface="Calibri"/>
                <a:cs typeface="Calibri"/>
              </a:rPr>
              <a:t>/</a:t>
            </a:r>
            <a:r>
              <a:rPr lang="pt-BR" sz="105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3,</a:t>
            </a:r>
            <a:r>
              <a:rPr sz="1050" spc="-15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às</a:t>
            </a:r>
            <a:r>
              <a:rPr sz="1050" spc="20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15h33.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 marR="5080" indent="23749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“Vacas</a:t>
            </a:r>
            <a:r>
              <a:rPr dirty="0"/>
              <a:t> </a:t>
            </a:r>
            <a:r>
              <a:rPr spc="-10" dirty="0"/>
              <a:t>sagradas</a:t>
            </a:r>
            <a:r>
              <a:rPr spc="10" dirty="0"/>
              <a:t> </a:t>
            </a:r>
            <a:r>
              <a:rPr spc="-5" dirty="0"/>
              <a:t>dão</a:t>
            </a:r>
            <a:r>
              <a:rPr spc="-10" dirty="0"/>
              <a:t> </a:t>
            </a:r>
            <a:r>
              <a:rPr spc="-5" dirty="0"/>
              <a:t>os </a:t>
            </a:r>
            <a:r>
              <a:rPr dirty="0"/>
              <a:t> </a:t>
            </a:r>
            <a:r>
              <a:rPr spc="-10" dirty="0"/>
              <a:t>melhores</a:t>
            </a:r>
            <a:r>
              <a:rPr spc="5" dirty="0"/>
              <a:t> </a:t>
            </a:r>
            <a:r>
              <a:rPr spc="-5" dirty="0"/>
              <a:t>hamburgueres.”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08668" y="6645961"/>
            <a:ext cx="182880" cy="18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7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6356" y="4273041"/>
            <a:ext cx="20193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(Kriegel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Brandt)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4891" y="6622795"/>
            <a:ext cx="177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direitos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reservados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8412"/>
            <a:ext cx="9144000" cy="5283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17000" y="6607556"/>
            <a:ext cx="1035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95D5"/>
                </a:solidFill>
                <a:latin typeface="Arial MT"/>
                <a:cs typeface="Arial MT"/>
              </a:rPr>
              <a:t>5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287" y="5037137"/>
            <a:ext cx="8353425" cy="120015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7780" rIns="0" bIns="0" rtlCol="0">
            <a:spAutoFit/>
          </a:bodyPr>
          <a:lstStyle/>
          <a:p>
            <a:pPr marL="601345" marR="351790" indent="-243204">
              <a:lnSpc>
                <a:spcPct val="100000"/>
              </a:lnSpc>
              <a:spcBef>
                <a:spcPts val="14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Depois que uma imagem 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está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na 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3600" spc="-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ela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pode ser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replicada</a:t>
            </a:r>
            <a:r>
              <a:rPr sz="3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inúmeras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vezes!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5650" y="1282763"/>
            <a:ext cx="7632700" cy="113855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52095">
              <a:lnSpc>
                <a:spcPts val="8084"/>
              </a:lnSpc>
            </a:pP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Col</a:t>
            </a:r>
            <a:r>
              <a:rPr sz="4200" b="1" spc="-3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b="1" spc="-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800" b="1" dirty="0">
                <a:solidFill>
                  <a:srgbClr val="FFFF00"/>
                </a:solidFill>
                <a:latin typeface="Calibri"/>
                <a:cs typeface="Calibri"/>
              </a:rPr>
              <a:t>≠</a:t>
            </a:r>
            <a:r>
              <a:rPr sz="6800" b="1" spc="-6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Publi</a:t>
            </a:r>
            <a:r>
              <a:rPr sz="4200" b="1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200" b="1" spc="-30" dirty="0">
                <a:solidFill>
                  <a:srgbClr val="FFFFFF"/>
                </a:solidFill>
                <a:latin typeface="Calibri"/>
                <a:cs typeface="Calibri"/>
              </a:rPr>
              <a:t>ç</a:t>
            </a:r>
            <a:r>
              <a:rPr sz="4200" b="1" dirty="0">
                <a:solidFill>
                  <a:srgbClr val="FFFFFF"/>
                </a:solidFill>
                <a:latin typeface="Calibri"/>
                <a:cs typeface="Calibri"/>
              </a:rPr>
              <a:t>ão</a:t>
            </a:r>
            <a:r>
              <a:rPr sz="4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800" b="1" dirty="0">
                <a:solidFill>
                  <a:srgbClr val="FFFF00"/>
                </a:solidFill>
                <a:latin typeface="Calibri"/>
                <a:cs typeface="Calibri"/>
              </a:rPr>
              <a:t>≠</a:t>
            </a:r>
            <a:r>
              <a:rPr sz="6800" b="1" spc="-5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4200" b="1" spc="-5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b="1" spc="-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b="1" spc="-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4200" b="1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4541" y="988008"/>
            <a:ext cx="687514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solidFill>
                  <a:srgbClr val="45545F"/>
                </a:solidFill>
                <a:latin typeface="Calibri"/>
                <a:cs typeface="Calibri"/>
              </a:rPr>
              <a:t>Avisos</a:t>
            </a:r>
            <a:r>
              <a:rPr sz="3200" b="1" spc="-6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5545F"/>
                </a:solidFill>
                <a:latin typeface="Calibri"/>
                <a:cs typeface="Calibri"/>
              </a:rPr>
              <a:t>legais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tabLst>
                <a:tab pos="3317240" algn="l"/>
              </a:tabLst>
            </a:pPr>
            <a:r>
              <a:rPr sz="3200" b="1" spc="-5" dirty="0">
                <a:solidFill>
                  <a:srgbClr val="45545F"/>
                </a:solidFill>
                <a:latin typeface="Calibri"/>
                <a:cs typeface="Calibri"/>
              </a:rPr>
              <a:t>(quando</a:t>
            </a:r>
            <a:r>
              <a:rPr sz="3200" b="1" spc="-15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há</a:t>
            </a:r>
            <a:r>
              <a:rPr sz="3200" b="1" spc="-1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uso de	</a:t>
            </a:r>
            <a:r>
              <a:rPr sz="3200" b="1" spc="-5" dirty="0">
                <a:solidFill>
                  <a:srgbClr val="45545F"/>
                </a:solidFill>
                <a:latin typeface="Calibri"/>
                <a:cs typeface="Calibri"/>
              </a:rPr>
              <a:t>imagem</a:t>
            </a:r>
            <a:r>
              <a:rPr sz="3200" b="1" spc="-6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de</a:t>
            </a:r>
            <a:r>
              <a:rPr sz="3200" b="1" spc="-30" dirty="0">
                <a:solidFill>
                  <a:srgbClr val="4554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45545F"/>
                </a:solidFill>
                <a:latin typeface="Calibri"/>
                <a:cs typeface="Calibri"/>
              </a:rPr>
              <a:t>pessoas):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34628" y="6633464"/>
            <a:ext cx="25654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7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51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217" y="2180031"/>
            <a:ext cx="8249284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Avisar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previamente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(desde o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convite, lista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de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presença,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aviso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parede,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bottom)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que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evento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 será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filmado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fotografado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conteúdo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será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 editado,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publicado,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comartilhado,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distribuído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forma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global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(incluindo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internet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redes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sociais)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por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00FF"/>
                </a:solidFill>
                <a:latin typeface="Calibri"/>
                <a:cs typeface="Calibri"/>
              </a:rPr>
              <a:t>prazo</a:t>
            </a: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indeterminado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(inserir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também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na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imagem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ou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no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link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claquete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de </a:t>
            </a:r>
            <a:r>
              <a:rPr sz="28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propósito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institucional,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social</a:t>
            </a:r>
            <a:r>
              <a:rPr sz="2800" b="1" spc="6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ou</a:t>
            </a:r>
            <a:r>
              <a:rPr sz="2800" b="1" spc="6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educacional,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comercial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ou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publicitário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citar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autoria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 da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00FF"/>
                </a:solidFill>
                <a:latin typeface="Calibri"/>
                <a:cs typeface="Calibri"/>
              </a:rPr>
              <a:t>foto</a:t>
            </a: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ou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vídeo,</a:t>
            </a:r>
            <a:r>
              <a:rPr sz="2800" b="1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bem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FF"/>
                </a:solidFill>
                <a:latin typeface="Calibri"/>
                <a:cs typeface="Calibri"/>
              </a:rPr>
              <a:t>como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 qualquer</a:t>
            </a:r>
            <a:r>
              <a:rPr sz="2800" b="1" spc="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restrição</a:t>
            </a:r>
            <a:r>
              <a:rPr sz="2800" b="1" spc="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de</a:t>
            </a:r>
            <a:r>
              <a:rPr sz="28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uso).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5717" y="919098"/>
            <a:ext cx="4800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USO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CÂMERA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FILMAGEM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3194075"/>
            <a:ext cx="8348980" cy="331787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300"/>
              </a:spcBef>
            </a:pPr>
            <a:r>
              <a:rPr sz="2800" b="1" spc="-90" dirty="0">
                <a:solidFill>
                  <a:srgbClr val="FF0000"/>
                </a:solidFill>
                <a:latin typeface="Calibri"/>
                <a:cs typeface="Calibri"/>
              </a:rPr>
              <a:t>Tem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que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ter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aviso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prévio</a:t>
            </a:r>
            <a:r>
              <a:rPr sz="28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formal</a:t>
            </a:r>
            <a:r>
              <a:rPr sz="2800" b="1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(escrito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ostensivo):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SzPct val="96428"/>
              <a:buFont typeface="Wingdings"/>
              <a:buChar char="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Porta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principal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acesso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entrada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ambiente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96428"/>
              <a:buFont typeface="Wingdings"/>
              <a:buChar char="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Na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Porta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 sala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tem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câmeras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internas</a:t>
            </a:r>
            <a:endParaRPr sz="2800">
              <a:latin typeface="Calibri"/>
              <a:cs typeface="Calibri"/>
            </a:endParaRPr>
          </a:p>
          <a:p>
            <a:pPr marL="299085" marR="689610" indent="-287020">
              <a:lnSpc>
                <a:spcPct val="100000"/>
              </a:lnSpc>
              <a:buSzPct val="96428"/>
              <a:buFont typeface="Wingdings"/>
              <a:buChar char=""/>
              <a:tabLst>
                <a:tab pos="299720" algn="l"/>
                <a:tab pos="4749800" algn="l"/>
              </a:tabLst>
            </a:pPr>
            <a:r>
              <a:rPr sz="2800" spc="-5" dirty="0">
                <a:latin typeface="Calibri"/>
                <a:cs typeface="Calibri"/>
              </a:rPr>
              <a:t>Ao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lado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quadro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cátedra	</a:t>
            </a:r>
            <a:r>
              <a:rPr sz="2800" spc="-5" dirty="0">
                <a:latin typeface="Calibri"/>
                <a:cs typeface="Calibri"/>
              </a:rPr>
              <a:t>ou </a:t>
            </a:r>
            <a:r>
              <a:rPr sz="2800" spc="-15" dirty="0">
                <a:latin typeface="Calibri"/>
                <a:cs typeface="Calibri"/>
              </a:rPr>
              <a:t>palco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fica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foco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atenção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SzPct val="96428"/>
              <a:buFont typeface="Wingdings"/>
              <a:buChar char="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contrato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termos</a:t>
            </a:r>
            <a:r>
              <a:rPr sz="2800" spc="-5" dirty="0">
                <a:latin typeface="Calibri"/>
                <a:cs typeface="Calibri"/>
              </a:rPr>
              <a:t> de cessão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SzPct val="96428"/>
              <a:buFont typeface="Wingdings"/>
              <a:buChar char=""/>
              <a:tabLst>
                <a:tab pos="299720" algn="l"/>
              </a:tabLst>
            </a:pPr>
            <a:r>
              <a:rPr sz="2800" spc="-5" dirty="0">
                <a:latin typeface="Calibri"/>
                <a:cs typeface="Calibri"/>
              </a:rPr>
              <a:t>Nas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normas,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políticas,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termos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uso,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regulamentos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891" y="1556766"/>
            <a:ext cx="1480185" cy="17293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34628" y="6633464"/>
            <a:ext cx="25654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7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52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6597350"/>
              <a:ext cx="9144000" cy="260985"/>
            </a:xfrm>
            <a:custGeom>
              <a:avLst/>
              <a:gdLst/>
              <a:ahLst/>
              <a:cxnLst/>
              <a:rect l="l" t="t" r="r" b="b"/>
              <a:pathLst>
                <a:path w="9144000" h="260984">
                  <a:moveTo>
                    <a:pt x="9144000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9144000" y="26064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29802" y="6597357"/>
              <a:ext cx="314325" cy="260985"/>
            </a:xfrm>
            <a:custGeom>
              <a:avLst/>
              <a:gdLst/>
              <a:ahLst/>
              <a:cxnLst/>
              <a:rect l="l" t="t" r="r" b="b"/>
              <a:pathLst>
                <a:path w="314325" h="260984">
                  <a:moveTo>
                    <a:pt x="175641" y="0"/>
                  </a:moveTo>
                  <a:lnTo>
                    <a:pt x="138556" y="0"/>
                  </a:lnTo>
                  <a:lnTo>
                    <a:pt x="94739" y="7060"/>
                  </a:lnTo>
                  <a:lnTo>
                    <a:pt x="56701" y="26719"/>
                  </a:lnTo>
                  <a:lnTo>
                    <a:pt x="26716" y="56699"/>
                  </a:lnTo>
                  <a:lnTo>
                    <a:pt x="7058" y="94717"/>
                  </a:lnTo>
                  <a:lnTo>
                    <a:pt x="0" y="138493"/>
                  </a:lnTo>
                  <a:lnTo>
                    <a:pt x="7058" y="182269"/>
                  </a:lnTo>
                  <a:lnTo>
                    <a:pt x="26716" y="220289"/>
                  </a:lnTo>
                  <a:lnTo>
                    <a:pt x="56701" y="250269"/>
                  </a:lnTo>
                  <a:lnTo>
                    <a:pt x="76762" y="260638"/>
                  </a:lnTo>
                  <a:lnTo>
                    <a:pt x="237435" y="260638"/>
                  </a:lnTo>
                  <a:lnTo>
                    <a:pt x="257496" y="250269"/>
                  </a:lnTo>
                  <a:lnTo>
                    <a:pt x="287481" y="220289"/>
                  </a:lnTo>
                  <a:lnTo>
                    <a:pt x="307139" y="182269"/>
                  </a:lnTo>
                  <a:lnTo>
                    <a:pt x="314197" y="138493"/>
                  </a:lnTo>
                  <a:lnTo>
                    <a:pt x="307139" y="94717"/>
                  </a:lnTo>
                  <a:lnTo>
                    <a:pt x="287481" y="56699"/>
                  </a:lnTo>
                  <a:lnTo>
                    <a:pt x="257496" y="26719"/>
                  </a:lnTo>
                  <a:lnTo>
                    <a:pt x="219458" y="7060"/>
                  </a:lnTo>
                  <a:lnTo>
                    <a:pt x="175641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574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8755" y="1072896"/>
              <a:ext cx="4724400" cy="1670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372" y="1987295"/>
              <a:ext cx="6295644" cy="16703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7916" y="2901695"/>
              <a:ext cx="2927604" cy="16703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96" y="3816096"/>
              <a:ext cx="6141720" cy="16703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788" y="4730496"/>
              <a:ext cx="4972812" cy="16703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09698" y="1253490"/>
            <a:ext cx="5169535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  <a:spcBef>
                <a:spcPts val="100"/>
              </a:spcBef>
            </a:pPr>
            <a:r>
              <a:rPr sz="6000" b="1" spc="-5" dirty="0">
                <a:solidFill>
                  <a:srgbClr val="008D7E"/>
                </a:solidFill>
                <a:latin typeface="Calibri"/>
                <a:cs typeface="Calibri"/>
              </a:rPr>
              <a:t>Situações </a:t>
            </a:r>
            <a:r>
              <a:rPr sz="6000" b="1" dirty="0">
                <a:solidFill>
                  <a:srgbClr val="008D7E"/>
                </a:solidFill>
                <a:latin typeface="Calibri"/>
                <a:cs typeface="Calibri"/>
              </a:rPr>
              <a:t>e </a:t>
            </a:r>
            <a:r>
              <a:rPr sz="6000" b="1" spc="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6000" b="1" spc="-80" dirty="0">
                <a:solidFill>
                  <a:srgbClr val="008D7E"/>
                </a:solidFill>
                <a:latin typeface="Calibri"/>
                <a:cs typeface="Calibri"/>
              </a:rPr>
              <a:t>R</a:t>
            </a:r>
            <a:r>
              <a:rPr sz="6000" b="1" spc="-5" dirty="0">
                <a:solidFill>
                  <a:srgbClr val="008D7E"/>
                </a:solidFill>
                <a:latin typeface="Calibri"/>
                <a:cs typeface="Calibri"/>
              </a:rPr>
              <a:t>e</a:t>
            </a:r>
            <a:r>
              <a:rPr sz="6000" b="1" spc="-25" dirty="0">
                <a:solidFill>
                  <a:srgbClr val="008D7E"/>
                </a:solidFill>
                <a:latin typeface="Calibri"/>
                <a:cs typeface="Calibri"/>
              </a:rPr>
              <a:t>c</a:t>
            </a:r>
            <a:r>
              <a:rPr sz="6000" b="1" dirty="0">
                <a:solidFill>
                  <a:srgbClr val="008D7E"/>
                </a:solidFill>
                <a:latin typeface="Calibri"/>
                <a:cs typeface="Calibri"/>
              </a:rPr>
              <a:t>omenda</a:t>
            </a:r>
            <a:r>
              <a:rPr sz="6000" b="1" spc="-30" dirty="0">
                <a:solidFill>
                  <a:srgbClr val="008D7E"/>
                </a:solidFill>
                <a:latin typeface="Calibri"/>
                <a:cs typeface="Calibri"/>
              </a:rPr>
              <a:t>ç</a:t>
            </a:r>
            <a:r>
              <a:rPr sz="6000" b="1" dirty="0">
                <a:solidFill>
                  <a:srgbClr val="008D7E"/>
                </a:solidFill>
                <a:latin typeface="Calibri"/>
                <a:cs typeface="Calibri"/>
              </a:rPr>
              <a:t>ões  </a:t>
            </a:r>
            <a:r>
              <a:rPr sz="6000" b="1" spc="-20" dirty="0">
                <a:solidFill>
                  <a:srgbClr val="008D7E"/>
                </a:solidFill>
                <a:latin typeface="Calibri"/>
                <a:cs typeface="Calibri"/>
              </a:rPr>
              <a:t>sobre </a:t>
            </a:r>
            <a:r>
              <a:rPr sz="6000" b="1" spc="-1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6000" b="1" spc="-20" dirty="0">
                <a:solidFill>
                  <a:srgbClr val="008D7E"/>
                </a:solidFill>
                <a:latin typeface="Calibri"/>
                <a:cs typeface="Calibri"/>
              </a:rPr>
              <a:t>relacionamento </a:t>
            </a:r>
            <a:r>
              <a:rPr sz="6000" b="1" spc="-1345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6000" b="1" spc="-10" dirty="0">
                <a:solidFill>
                  <a:srgbClr val="008D7E"/>
                </a:solidFill>
                <a:latin typeface="Calibri"/>
                <a:cs typeface="Calibri"/>
              </a:rPr>
              <a:t>com </a:t>
            </a:r>
            <a:r>
              <a:rPr sz="6000" b="1" spc="-5" dirty="0">
                <a:solidFill>
                  <a:srgbClr val="008D7E"/>
                </a:solidFill>
                <a:latin typeface="Calibri"/>
                <a:cs typeface="Calibri"/>
              </a:rPr>
              <a:t>alunos.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871204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53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072936"/>
            <a:ext cx="6580505" cy="461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35"/>
              </a:spcBef>
            </a:pPr>
            <a:r>
              <a:rPr sz="1100" spc="-5" dirty="0">
                <a:latin typeface="Calibri"/>
                <a:cs typeface="Calibri"/>
              </a:rPr>
              <a:t>Fonte </a:t>
            </a:r>
            <a:r>
              <a:rPr sz="1100" dirty="0">
                <a:latin typeface="Calibri"/>
                <a:cs typeface="Calibri"/>
              </a:rPr>
              <a:t>: Planeta </a:t>
            </a:r>
            <a:r>
              <a:rPr sz="1100" spc="-5" dirty="0">
                <a:latin typeface="Calibri"/>
                <a:cs typeface="Calibri"/>
              </a:rPr>
              <a:t>Y, </a:t>
            </a:r>
            <a:r>
              <a:rPr sz="1100" dirty="0">
                <a:latin typeface="Calibri"/>
                <a:cs typeface="Calibri"/>
              </a:rPr>
              <a:t>disponível em,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http://www.planetay.com.br/relacionamento-alunos-midias-sociais/</a:t>
            </a:r>
            <a:r>
              <a:rPr sz="1100" spc="-5" dirty="0">
                <a:latin typeface="Calibri"/>
                <a:cs typeface="Calibri"/>
              </a:rPr>
              <a:t>, </a:t>
            </a:r>
            <a:r>
              <a:rPr sz="1100" dirty="0">
                <a:latin typeface="Calibri"/>
                <a:cs typeface="Calibri"/>
              </a:rPr>
              <a:t>acessado </a:t>
            </a:r>
            <a:r>
              <a:rPr sz="1100" dirty="0" err="1">
                <a:latin typeface="Calibri"/>
                <a:cs typeface="Calibri"/>
              </a:rPr>
              <a:t>em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05/0</a:t>
            </a:r>
            <a:r>
              <a:rPr lang="pt-BR" sz="1100" dirty="0">
                <a:latin typeface="Calibri"/>
                <a:cs typeface="Calibri"/>
              </a:rPr>
              <a:t>1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pt-BR" sz="1100" dirty="0">
                <a:latin typeface="Calibri"/>
                <a:cs typeface="Calibri"/>
              </a:rPr>
              <a:t>2</a:t>
            </a:r>
            <a:r>
              <a:rPr sz="1100" dirty="0">
                <a:latin typeface="Calibri"/>
                <a:cs typeface="Calibri"/>
              </a:rPr>
              <a:t>3,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às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18h03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5395"/>
              <a:ext cx="9144000" cy="57329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772668"/>
              <a:ext cx="7234428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5813" y="902030"/>
            <a:ext cx="65379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008D7E"/>
                </a:solidFill>
                <a:latin typeface="Calibri"/>
                <a:cs typeface="Calibri"/>
              </a:rPr>
              <a:t>Situações</a:t>
            </a:r>
            <a:r>
              <a:rPr sz="4400" b="1" spc="-5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8D7E"/>
                </a:solidFill>
                <a:latin typeface="Calibri"/>
                <a:cs typeface="Calibri"/>
              </a:rPr>
              <a:t>e</a:t>
            </a:r>
            <a:r>
              <a:rPr sz="4400" b="1" spc="-2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008D7E"/>
                </a:solidFill>
                <a:latin typeface="Calibri"/>
                <a:cs typeface="Calibri"/>
              </a:rPr>
              <a:t>Recomendações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2841" y="1904110"/>
            <a:ext cx="2113915" cy="2889250"/>
            <a:chOff x="382841" y="1904110"/>
            <a:chExt cx="2113915" cy="2889250"/>
          </a:xfrm>
        </p:grpSpPr>
        <p:sp>
          <p:nvSpPr>
            <p:cNvPr id="8" name="object 8"/>
            <p:cNvSpPr/>
            <p:nvPr/>
          </p:nvSpPr>
          <p:spPr>
            <a:xfrm>
              <a:off x="395541" y="1916810"/>
              <a:ext cx="2088514" cy="2863850"/>
            </a:xfrm>
            <a:custGeom>
              <a:avLst/>
              <a:gdLst/>
              <a:ahLst/>
              <a:cxnLst/>
              <a:rect l="l" t="t" r="r" b="b"/>
              <a:pathLst>
                <a:path w="2088514" h="2863850">
                  <a:moveTo>
                    <a:pt x="1740217" y="0"/>
                  </a:moveTo>
                  <a:lnTo>
                    <a:pt x="348043" y="0"/>
                  </a:lnTo>
                  <a:lnTo>
                    <a:pt x="300814" y="3177"/>
                  </a:lnTo>
                  <a:lnTo>
                    <a:pt x="255516" y="12433"/>
                  </a:lnTo>
                  <a:lnTo>
                    <a:pt x="212565" y="27352"/>
                  </a:lnTo>
                  <a:lnTo>
                    <a:pt x="172375" y="47521"/>
                  </a:lnTo>
                  <a:lnTo>
                    <a:pt x="135361" y="72525"/>
                  </a:lnTo>
                  <a:lnTo>
                    <a:pt x="101936" y="101949"/>
                  </a:lnTo>
                  <a:lnTo>
                    <a:pt x="72516" y="135379"/>
                  </a:lnTo>
                  <a:lnTo>
                    <a:pt x="47516" y="172400"/>
                  </a:lnTo>
                  <a:lnTo>
                    <a:pt x="27349" y="212597"/>
                  </a:lnTo>
                  <a:lnTo>
                    <a:pt x="12431" y="255558"/>
                  </a:lnTo>
                  <a:lnTo>
                    <a:pt x="3177" y="300865"/>
                  </a:lnTo>
                  <a:lnTo>
                    <a:pt x="0" y="348106"/>
                  </a:lnTo>
                  <a:lnTo>
                    <a:pt x="0" y="2515489"/>
                  </a:lnTo>
                  <a:lnTo>
                    <a:pt x="3177" y="2562730"/>
                  </a:lnTo>
                  <a:lnTo>
                    <a:pt x="12431" y="2608037"/>
                  </a:lnTo>
                  <a:lnTo>
                    <a:pt x="27349" y="2650997"/>
                  </a:lnTo>
                  <a:lnTo>
                    <a:pt x="47516" y="2691195"/>
                  </a:lnTo>
                  <a:lnTo>
                    <a:pt x="72516" y="2728216"/>
                  </a:lnTo>
                  <a:lnTo>
                    <a:pt x="101936" y="2761646"/>
                  </a:lnTo>
                  <a:lnTo>
                    <a:pt x="135361" y="2791070"/>
                  </a:lnTo>
                  <a:lnTo>
                    <a:pt x="172375" y="2816074"/>
                  </a:lnTo>
                  <a:lnTo>
                    <a:pt x="212565" y="2836243"/>
                  </a:lnTo>
                  <a:lnTo>
                    <a:pt x="255516" y="2851162"/>
                  </a:lnTo>
                  <a:lnTo>
                    <a:pt x="300814" y="2860418"/>
                  </a:lnTo>
                  <a:lnTo>
                    <a:pt x="348043" y="2863596"/>
                  </a:lnTo>
                  <a:lnTo>
                    <a:pt x="1740217" y="2863596"/>
                  </a:lnTo>
                  <a:lnTo>
                    <a:pt x="1787429" y="2860418"/>
                  </a:lnTo>
                  <a:lnTo>
                    <a:pt x="1832712" y="2851162"/>
                  </a:lnTo>
                  <a:lnTo>
                    <a:pt x="1875653" y="2836243"/>
                  </a:lnTo>
                  <a:lnTo>
                    <a:pt x="1915834" y="2816074"/>
                  </a:lnTo>
                  <a:lnTo>
                    <a:pt x="1952843" y="2791070"/>
                  </a:lnTo>
                  <a:lnTo>
                    <a:pt x="1986264" y="2761646"/>
                  </a:lnTo>
                  <a:lnTo>
                    <a:pt x="2015681" y="2728216"/>
                  </a:lnTo>
                  <a:lnTo>
                    <a:pt x="2040680" y="2691195"/>
                  </a:lnTo>
                  <a:lnTo>
                    <a:pt x="2060846" y="2650997"/>
                  </a:lnTo>
                  <a:lnTo>
                    <a:pt x="2075765" y="2608037"/>
                  </a:lnTo>
                  <a:lnTo>
                    <a:pt x="2085020" y="2562730"/>
                  </a:lnTo>
                  <a:lnTo>
                    <a:pt x="2088197" y="2515489"/>
                  </a:lnTo>
                  <a:lnTo>
                    <a:pt x="2088197" y="348106"/>
                  </a:lnTo>
                  <a:lnTo>
                    <a:pt x="2085020" y="300865"/>
                  </a:lnTo>
                  <a:lnTo>
                    <a:pt x="2075765" y="255558"/>
                  </a:lnTo>
                  <a:lnTo>
                    <a:pt x="2060846" y="212597"/>
                  </a:lnTo>
                  <a:lnTo>
                    <a:pt x="2040680" y="172400"/>
                  </a:lnTo>
                  <a:lnTo>
                    <a:pt x="2015681" y="135379"/>
                  </a:lnTo>
                  <a:lnTo>
                    <a:pt x="1986264" y="101949"/>
                  </a:lnTo>
                  <a:lnTo>
                    <a:pt x="1952843" y="72525"/>
                  </a:lnTo>
                  <a:lnTo>
                    <a:pt x="1915834" y="47521"/>
                  </a:lnTo>
                  <a:lnTo>
                    <a:pt x="1875653" y="27352"/>
                  </a:lnTo>
                  <a:lnTo>
                    <a:pt x="1832712" y="12433"/>
                  </a:lnTo>
                  <a:lnTo>
                    <a:pt x="1787429" y="3177"/>
                  </a:lnTo>
                  <a:lnTo>
                    <a:pt x="1740217" y="0"/>
                  </a:lnTo>
                  <a:close/>
                </a:path>
              </a:pathLst>
            </a:custGeom>
            <a:solidFill>
              <a:srgbClr val="008D7E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541" y="1916810"/>
              <a:ext cx="2088514" cy="2863850"/>
            </a:xfrm>
            <a:custGeom>
              <a:avLst/>
              <a:gdLst/>
              <a:ahLst/>
              <a:cxnLst/>
              <a:rect l="l" t="t" r="r" b="b"/>
              <a:pathLst>
                <a:path w="2088514" h="2863850">
                  <a:moveTo>
                    <a:pt x="0" y="348106"/>
                  </a:moveTo>
                  <a:lnTo>
                    <a:pt x="3177" y="300865"/>
                  </a:lnTo>
                  <a:lnTo>
                    <a:pt x="12431" y="255558"/>
                  </a:lnTo>
                  <a:lnTo>
                    <a:pt x="27349" y="212597"/>
                  </a:lnTo>
                  <a:lnTo>
                    <a:pt x="47516" y="172400"/>
                  </a:lnTo>
                  <a:lnTo>
                    <a:pt x="72516" y="135379"/>
                  </a:lnTo>
                  <a:lnTo>
                    <a:pt x="101936" y="101949"/>
                  </a:lnTo>
                  <a:lnTo>
                    <a:pt x="135361" y="72525"/>
                  </a:lnTo>
                  <a:lnTo>
                    <a:pt x="172375" y="47521"/>
                  </a:lnTo>
                  <a:lnTo>
                    <a:pt x="212565" y="27352"/>
                  </a:lnTo>
                  <a:lnTo>
                    <a:pt x="255516" y="12433"/>
                  </a:lnTo>
                  <a:lnTo>
                    <a:pt x="300814" y="3177"/>
                  </a:lnTo>
                  <a:lnTo>
                    <a:pt x="348043" y="0"/>
                  </a:lnTo>
                  <a:lnTo>
                    <a:pt x="1740217" y="0"/>
                  </a:lnTo>
                  <a:lnTo>
                    <a:pt x="1787429" y="3177"/>
                  </a:lnTo>
                  <a:lnTo>
                    <a:pt x="1832712" y="12433"/>
                  </a:lnTo>
                  <a:lnTo>
                    <a:pt x="1875653" y="27352"/>
                  </a:lnTo>
                  <a:lnTo>
                    <a:pt x="1915834" y="47521"/>
                  </a:lnTo>
                  <a:lnTo>
                    <a:pt x="1952843" y="72525"/>
                  </a:lnTo>
                  <a:lnTo>
                    <a:pt x="1986264" y="101949"/>
                  </a:lnTo>
                  <a:lnTo>
                    <a:pt x="2015681" y="135379"/>
                  </a:lnTo>
                  <a:lnTo>
                    <a:pt x="2040680" y="172400"/>
                  </a:lnTo>
                  <a:lnTo>
                    <a:pt x="2060846" y="212597"/>
                  </a:lnTo>
                  <a:lnTo>
                    <a:pt x="2075765" y="255558"/>
                  </a:lnTo>
                  <a:lnTo>
                    <a:pt x="2085020" y="300865"/>
                  </a:lnTo>
                  <a:lnTo>
                    <a:pt x="2088197" y="348106"/>
                  </a:lnTo>
                  <a:lnTo>
                    <a:pt x="2088197" y="2515489"/>
                  </a:lnTo>
                  <a:lnTo>
                    <a:pt x="2085020" y="2562730"/>
                  </a:lnTo>
                  <a:lnTo>
                    <a:pt x="2075765" y="2608037"/>
                  </a:lnTo>
                  <a:lnTo>
                    <a:pt x="2060846" y="2650997"/>
                  </a:lnTo>
                  <a:lnTo>
                    <a:pt x="2040680" y="2691195"/>
                  </a:lnTo>
                  <a:lnTo>
                    <a:pt x="2015681" y="2728216"/>
                  </a:lnTo>
                  <a:lnTo>
                    <a:pt x="1986264" y="2761646"/>
                  </a:lnTo>
                  <a:lnTo>
                    <a:pt x="1952843" y="2791070"/>
                  </a:lnTo>
                  <a:lnTo>
                    <a:pt x="1915834" y="2816074"/>
                  </a:lnTo>
                  <a:lnTo>
                    <a:pt x="1875653" y="2836243"/>
                  </a:lnTo>
                  <a:lnTo>
                    <a:pt x="1832712" y="2851162"/>
                  </a:lnTo>
                  <a:lnTo>
                    <a:pt x="1787429" y="2860418"/>
                  </a:lnTo>
                  <a:lnTo>
                    <a:pt x="1740217" y="2863596"/>
                  </a:lnTo>
                  <a:lnTo>
                    <a:pt x="348043" y="2863596"/>
                  </a:lnTo>
                  <a:lnTo>
                    <a:pt x="300814" y="2860418"/>
                  </a:lnTo>
                  <a:lnTo>
                    <a:pt x="255516" y="2851162"/>
                  </a:lnTo>
                  <a:lnTo>
                    <a:pt x="212565" y="2836243"/>
                  </a:lnTo>
                  <a:lnTo>
                    <a:pt x="172375" y="2816074"/>
                  </a:lnTo>
                  <a:lnTo>
                    <a:pt x="135361" y="2791070"/>
                  </a:lnTo>
                  <a:lnTo>
                    <a:pt x="101936" y="2761646"/>
                  </a:lnTo>
                  <a:lnTo>
                    <a:pt x="72516" y="2728216"/>
                  </a:lnTo>
                  <a:lnTo>
                    <a:pt x="47516" y="2691195"/>
                  </a:lnTo>
                  <a:lnTo>
                    <a:pt x="27349" y="2650997"/>
                  </a:lnTo>
                  <a:lnTo>
                    <a:pt x="12431" y="2608037"/>
                  </a:lnTo>
                  <a:lnTo>
                    <a:pt x="3177" y="2562730"/>
                  </a:lnTo>
                  <a:lnTo>
                    <a:pt x="0" y="2515489"/>
                  </a:lnTo>
                  <a:lnTo>
                    <a:pt x="0" y="348106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6173" y="2100452"/>
            <a:ext cx="1694814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Calibri"/>
                <a:cs typeface="Calibri"/>
              </a:rPr>
              <a:t>Trabalho </a:t>
            </a:r>
            <a:r>
              <a:rPr sz="2000" b="1" spc="-5" dirty="0">
                <a:latin typeface="Calibri"/>
                <a:cs typeface="Calibri"/>
              </a:rPr>
              <a:t>em </a:t>
            </a:r>
            <a:r>
              <a:rPr sz="2000" b="1" dirty="0">
                <a:latin typeface="Calibri"/>
                <a:cs typeface="Calibri"/>
              </a:rPr>
              <a:t> que alunos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devem utilizar </a:t>
            </a:r>
            <a:r>
              <a:rPr sz="2000" b="1" dirty="0">
                <a:latin typeface="Calibri"/>
                <a:cs typeface="Calibri"/>
              </a:rPr>
              <a:t> músicas. Como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orientá-los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para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utilização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músicas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legítimas?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26054" y="2984245"/>
            <a:ext cx="6362065" cy="2883535"/>
            <a:chOff x="2726054" y="2984245"/>
            <a:chExt cx="6362065" cy="2883535"/>
          </a:xfrm>
        </p:grpSpPr>
        <p:sp>
          <p:nvSpPr>
            <p:cNvPr id="12" name="object 12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5860288" y="0"/>
                  </a:moveTo>
                  <a:lnTo>
                    <a:pt x="476376" y="0"/>
                  </a:lnTo>
                  <a:lnTo>
                    <a:pt x="427662" y="2458"/>
                  </a:lnTo>
                  <a:lnTo>
                    <a:pt x="380356" y="9676"/>
                  </a:lnTo>
                  <a:lnTo>
                    <a:pt x="334699" y="21412"/>
                  </a:lnTo>
                  <a:lnTo>
                    <a:pt x="290929" y="37429"/>
                  </a:lnTo>
                  <a:lnTo>
                    <a:pt x="249286" y="57486"/>
                  </a:lnTo>
                  <a:lnTo>
                    <a:pt x="210008" y="81344"/>
                  </a:lnTo>
                  <a:lnTo>
                    <a:pt x="173336" y="108765"/>
                  </a:lnTo>
                  <a:lnTo>
                    <a:pt x="139509" y="139509"/>
                  </a:lnTo>
                  <a:lnTo>
                    <a:pt x="108765" y="173336"/>
                  </a:lnTo>
                  <a:lnTo>
                    <a:pt x="81344" y="210008"/>
                  </a:lnTo>
                  <a:lnTo>
                    <a:pt x="57486" y="249286"/>
                  </a:lnTo>
                  <a:lnTo>
                    <a:pt x="37429" y="290929"/>
                  </a:lnTo>
                  <a:lnTo>
                    <a:pt x="21412" y="334699"/>
                  </a:lnTo>
                  <a:lnTo>
                    <a:pt x="9676" y="380356"/>
                  </a:lnTo>
                  <a:lnTo>
                    <a:pt x="2458" y="427662"/>
                  </a:lnTo>
                  <a:lnTo>
                    <a:pt x="0" y="476376"/>
                  </a:lnTo>
                  <a:lnTo>
                    <a:pt x="0" y="2381757"/>
                  </a:lnTo>
                  <a:lnTo>
                    <a:pt x="2458" y="2430459"/>
                  </a:lnTo>
                  <a:lnTo>
                    <a:pt x="9676" y="2477755"/>
                  </a:lnTo>
                  <a:lnTo>
                    <a:pt x="21412" y="2523405"/>
                  </a:lnTo>
                  <a:lnTo>
                    <a:pt x="37429" y="2567169"/>
                  </a:lnTo>
                  <a:lnTo>
                    <a:pt x="57486" y="2608809"/>
                  </a:lnTo>
                  <a:lnTo>
                    <a:pt x="81344" y="2648084"/>
                  </a:lnTo>
                  <a:lnTo>
                    <a:pt x="108765" y="2684756"/>
                  </a:lnTo>
                  <a:lnTo>
                    <a:pt x="139509" y="2718584"/>
                  </a:lnTo>
                  <a:lnTo>
                    <a:pt x="173336" y="2749329"/>
                  </a:lnTo>
                  <a:lnTo>
                    <a:pt x="210008" y="2776752"/>
                  </a:lnTo>
                  <a:lnTo>
                    <a:pt x="249286" y="2800613"/>
                  </a:lnTo>
                  <a:lnTo>
                    <a:pt x="290929" y="2820673"/>
                  </a:lnTo>
                  <a:lnTo>
                    <a:pt x="334699" y="2836692"/>
                  </a:lnTo>
                  <a:lnTo>
                    <a:pt x="380356" y="2848431"/>
                  </a:lnTo>
                  <a:lnTo>
                    <a:pt x="427662" y="2855650"/>
                  </a:lnTo>
                  <a:lnTo>
                    <a:pt x="476376" y="2858109"/>
                  </a:lnTo>
                  <a:lnTo>
                    <a:pt x="5860288" y="2858109"/>
                  </a:lnTo>
                  <a:lnTo>
                    <a:pt x="5909002" y="2855650"/>
                  </a:lnTo>
                  <a:lnTo>
                    <a:pt x="5956308" y="2848431"/>
                  </a:lnTo>
                  <a:lnTo>
                    <a:pt x="6001965" y="2836692"/>
                  </a:lnTo>
                  <a:lnTo>
                    <a:pt x="6045735" y="2820673"/>
                  </a:lnTo>
                  <a:lnTo>
                    <a:pt x="6087378" y="2800613"/>
                  </a:lnTo>
                  <a:lnTo>
                    <a:pt x="6126656" y="2776752"/>
                  </a:lnTo>
                  <a:lnTo>
                    <a:pt x="6163328" y="2749329"/>
                  </a:lnTo>
                  <a:lnTo>
                    <a:pt x="6197155" y="2718584"/>
                  </a:lnTo>
                  <a:lnTo>
                    <a:pt x="6227899" y="2684756"/>
                  </a:lnTo>
                  <a:lnTo>
                    <a:pt x="6255320" y="2648084"/>
                  </a:lnTo>
                  <a:lnTo>
                    <a:pt x="6279178" y="2608809"/>
                  </a:lnTo>
                  <a:lnTo>
                    <a:pt x="6299235" y="2567169"/>
                  </a:lnTo>
                  <a:lnTo>
                    <a:pt x="6315252" y="2523405"/>
                  </a:lnTo>
                  <a:lnTo>
                    <a:pt x="6326988" y="2477755"/>
                  </a:lnTo>
                  <a:lnTo>
                    <a:pt x="6334206" y="2430459"/>
                  </a:lnTo>
                  <a:lnTo>
                    <a:pt x="6336665" y="2381757"/>
                  </a:lnTo>
                  <a:lnTo>
                    <a:pt x="6336665" y="476376"/>
                  </a:lnTo>
                  <a:lnTo>
                    <a:pt x="6334206" y="427662"/>
                  </a:lnTo>
                  <a:lnTo>
                    <a:pt x="6326988" y="380356"/>
                  </a:lnTo>
                  <a:lnTo>
                    <a:pt x="6315252" y="334699"/>
                  </a:lnTo>
                  <a:lnTo>
                    <a:pt x="6299235" y="290929"/>
                  </a:lnTo>
                  <a:lnTo>
                    <a:pt x="6279178" y="249286"/>
                  </a:lnTo>
                  <a:lnTo>
                    <a:pt x="6255320" y="210008"/>
                  </a:lnTo>
                  <a:lnTo>
                    <a:pt x="6227899" y="173336"/>
                  </a:lnTo>
                  <a:lnTo>
                    <a:pt x="6197155" y="139509"/>
                  </a:lnTo>
                  <a:lnTo>
                    <a:pt x="6163328" y="108765"/>
                  </a:lnTo>
                  <a:lnTo>
                    <a:pt x="6126656" y="81344"/>
                  </a:lnTo>
                  <a:lnTo>
                    <a:pt x="6087378" y="57486"/>
                  </a:lnTo>
                  <a:lnTo>
                    <a:pt x="6045735" y="37429"/>
                  </a:lnTo>
                  <a:lnTo>
                    <a:pt x="6001965" y="21412"/>
                  </a:lnTo>
                  <a:lnTo>
                    <a:pt x="5956308" y="9676"/>
                  </a:lnTo>
                  <a:lnTo>
                    <a:pt x="5909002" y="2458"/>
                  </a:lnTo>
                  <a:lnTo>
                    <a:pt x="586028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0" y="476376"/>
                  </a:moveTo>
                  <a:lnTo>
                    <a:pt x="2458" y="427662"/>
                  </a:lnTo>
                  <a:lnTo>
                    <a:pt x="9676" y="380356"/>
                  </a:lnTo>
                  <a:lnTo>
                    <a:pt x="21412" y="334699"/>
                  </a:lnTo>
                  <a:lnTo>
                    <a:pt x="37429" y="290929"/>
                  </a:lnTo>
                  <a:lnTo>
                    <a:pt x="57486" y="249286"/>
                  </a:lnTo>
                  <a:lnTo>
                    <a:pt x="81344" y="210008"/>
                  </a:lnTo>
                  <a:lnTo>
                    <a:pt x="108765" y="173336"/>
                  </a:lnTo>
                  <a:lnTo>
                    <a:pt x="139509" y="139509"/>
                  </a:lnTo>
                  <a:lnTo>
                    <a:pt x="173336" y="108765"/>
                  </a:lnTo>
                  <a:lnTo>
                    <a:pt x="210008" y="81344"/>
                  </a:lnTo>
                  <a:lnTo>
                    <a:pt x="249286" y="57486"/>
                  </a:lnTo>
                  <a:lnTo>
                    <a:pt x="290929" y="37429"/>
                  </a:lnTo>
                  <a:lnTo>
                    <a:pt x="334699" y="21412"/>
                  </a:lnTo>
                  <a:lnTo>
                    <a:pt x="380356" y="9676"/>
                  </a:lnTo>
                  <a:lnTo>
                    <a:pt x="427662" y="2458"/>
                  </a:lnTo>
                  <a:lnTo>
                    <a:pt x="476376" y="0"/>
                  </a:lnTo>
                  <a:lnTo>
                    <a:pt x="5860288" y="0"/>
                  </a:lnTo>
                  <a:lnTo>
                    <a:pt x="5909002" y="2458"/>
                  </a:lnTo>
                  <a:lnTo>
                    <a:pt x="5956308" y="9676"/>
                  </a:lnTo>
                  <a:lnTo>
                    <a:pt x="6001965" y="21412"/>
                  </a:lnTo>
                  <a:lnTo>
                    <a:pt x="6045735" y="37429"/>
                  </a:lnTo>
                  <a:lnTo>
                    <a:pt x="6087378" y="57486"/>
                  </a:lnTo>
                  <a:lnTo>
                    <a:pt x="6126656" y="81344"/>
                  </a:lnTo>
                  <a:lnTo>
                    <a:pt x="6163328" y="108765"/>
                  </a:lnTo>
                  <a:lnTo>
                    <a:pt x="6197155" y="139509"/>
                  </a:lnTo>
                  <a:lnTo>
                    <a:pt x="6227899" y="173336"/>
                  </a:lnTo>
                  <a:lnTo>
                    <a:pt x="6255320" y="210008"/>
                  </a:lnTo>
                  <a:lnTo>
                    <a:pt x="6279178" y="249286"/>
                  </a:lnTo>
                  <a:lnTo>
                    <a:pt x="6299235" y="290929"/>
                  </a:lnTo>
                  <a:lnTo>
                    <a:pt x="6315252" y="334699"/>
                  </a:lnTo>
                  <a:lnTo>
                    <a:pt x="6326988" y="380356"/>
                  </a:lnTo>
                  <a:lnTo>
                    <a:pt x="6334206" y="427662"/>
                  </a:lnTo>
                  <a:lnTo>
                    <a:pt x="6336665" y="476376"/>
                  </a:lnTo>
                  <a:lnTo>
                    <a:pt x="6336665" y="2381757"/>
                  </a:lnTo>
                  <a:lnTo>
                    <a:pt x="6334206" y="2430459"/>
                  </a:lnTo>
                  <a:lnTo>
                    <a:pt x="6326988" y="2477755"/>
                  </a:lnTo>
                  <a:lnTo>
                    <a:pt x="6315252" y="2523405"/>
                  </a:lnTo>
                  <a:lnTo>
                    <a:pt x="6299235" y="2567169"/>
                  </a:lnTo>
                  <a:lnTo>
                    <a:pt x="6279178" y="2608809"/>
                  </a:lnTo>
                  <a:lnTo>
                    <a:pt x="6255320" y="2648084"/>
                  </a:lnTo>
                  <a:lnTo>
                    <a:pt x="6227899" y="2684756"/>
                  </a:lnTo>
                  <a:lnTo>
                    <a:pt x="6197155" y="2718584"/>
                  </a:lnTo>
                  <a:lnTo>
                    <a:pt x="6163328" y="2749329"/>
                  </a:lnTo>
                  <a:lnTo>
                    <a:pt x="6126656" y="2776752"/>
                  </a:lnTo>
                  <a:lnTo>
                    <a:pt x="6087378" y="2800613"/>
                  </a:lnTo>
                  <a:lnTo>
                    <a:pt x="6045735" y="2820673"/>
                  </a:lnTo>
                  <a:lnTo>
                    <a:pt x="6001965" y="2836692"/>
                  </a:lnTo>
                  <a:lnTo>
                    <a:pt x="5956308" y="2848431"/>
                  </a:lnTo>
                  <a:lnTo>
                    <a:pt x="5909002" y="2855650"/>
                  </a:lnTo>
                  <a:lnTo>
                    <a:pt x="5860288" y="2858109"/>
                  </a:lnTo>
                  <a:lnTo>
                    <a:pt x="476376" y="2858109"/>
                  </a:lnTo>
                  <a:lnTo>
                    <a:pt x="427662" y="2855650"/>
                  </a:lnTo>
                  <a:lnTo>
                    <a:pt x="380356" y="2848431"/>
                  </a:lnTo>
                  <a:lnTo>
                    <a:pt x="334699" y="2836692"/>
                  </a:lnTo>
                  <a:lnTo>
                    <a:pt x="290929" y="2820673"/>
                  </a:lnTo>
                  <a:lnTo>
                    <a:pt x="249286" y="2800613"/>
                  </a:lnTo>
                  <a:lnTo>
                    <a:pt x="210008" y="2776752"/>
                  </a:lnTo>
                  <a:lnTo>
                    <a:pt x="173336" y="2749329"/>
                  </a:lnTo>
                  <a:lnTo>
                    <a:pt x="139509" y="2718584"/>
                  </a:lnTo>
                  <a:lnTo>
                    <a:pt x="108765" y="2684756"/>
                  </a:lnTo>
                  <a:lnTo>
                    <a:pt x="81344" y="2648084"/>
                  </a:lnTo>
                  <a:lnTo>
                    <a:pt x="57486" y="2608809"/>
                  </a:lnTo>
                  <a:lnTo>
                    <a:pt x="37429" y="2567169"/>
                  </a:lnTo>
                  <a:lnTo>
                    <a:pt x="21412" y="2523405"/>
                  </a:lnTo>
                  <a:lnTo>
                    <a:pt x="9676" y="2477755"/>
                  </a:lnTo>
                  <a:lnTo>
                    <a:pt x="2458" y="2430459"/>
                  </a:lnTo>
                  <a:lnTo>
                    <a:pt x="0" y="2381757"/>
                  </a:lnTo>
                  <a:lnTo>
                    <a:pt x="0" y="476376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57576" y="3027121"/>
            <a:ext cx="590105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deve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ensinar-lhes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que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essa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prática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é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ilegal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constitui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crime. Quando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solicitar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ouvir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uma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música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 aula,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 buscar uma música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como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tarefa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 dever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casa,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pode indicar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sites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disponibilizam músicas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gratuitas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legal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(ex: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Sonora,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iMusica,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iTunes.),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orientar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 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aluno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apenas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utilize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trecho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(até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25% da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música)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fins educacionais.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Outra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opção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é ele mesmo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adquirir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música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diretamente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MP3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já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tê-la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outro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suporte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(mídia física)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possa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demonstrar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legitimidade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(ex: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quando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traz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casa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um CD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tocar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sala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aula).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871204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54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072936"/>
            <a:ext cx="6713220" cy="461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35"/>
              </a:spcBef>
            </a:pPr>
            <a:r>
              <a:rPr sz="1100" spc="-5" dirty="0">
                <a:latin typeface="Calibri"/>
                <a:cs typeface="Calibri"/>
              </a:rPr>
              <a:t>Fonte </a:t>
            </a:r>
            <a:r>
              <a:rPr sz="1100" dirty="0">
                <a:latin typeface="Calibri"/>
                <a:cs typeface="Calibri"/>
              </a:rPr>
              <a:t>: </a:t>
            </a:r>
            <a:r>
              <a:rPr sz="1100" spc="-5" dirty="0">
                <a:latin typeface="Calibri"/>
                <a:cs typeface="Calibri"/>
              </a:rPr>
              <a:t>Substantivo plural, </a:t>
            </a:r>
            <a:r>
              <a:rPr sz="1100" dirty="0">
                <a:latin typeface="Calibri"/>
                <a:cs typeface="Calibri"/>
              </a:rPr>
              <a:t>disponível em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http://www.substantivoplural.com.br/segunda-revolucao-da-musica-digital- </a:t>
            </a:r>
            <a:r>
              <a:rPr sz="1100" spc="-2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comeca-a-chegar-ao-brasil/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acessado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 err="1">
                <a:latin typeface="Calibri"/>
                <a:cs typeface="Calibri"/>
              </a:rPr>
              <a:t>em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05/0</a:t>
            </a:r>
            <a:r>
              <a:rPr lang="pt-BR" sz="1100" dirty="0">
                <a:latin typeface="Calibri"/>
                <a:cs typeface="Calibri"/>
              </a:rPr>
              <a:t>1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pt-BR" sz="1100" dirty="0">
                <a:latin typeface="Calibri"/>
                <a:cs typeface="Calibri"/>
              </a:rPr>
              <a:t>2</a:t>
            </a:r>
            <a:r>
              <a:rPr sz="1100" dirty="0">
                <a:latin typeface="Calibri"/>
                <a:cs typeface="Calibri"/>
              </a:rPr>
              <a:t>3,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às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18h34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7478"/>
              <a:ext cx="9144000" cy="57833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772668"/>
              <a:ext cx="7234428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5813" y="902030"/>
            <a:ext cx="65379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008D7E"/>
                </a:solidFill>
                <a:latin typeface="Calibri"/>
                <a:cs typeface="Calibri"/>
              </a:rPr>
              <a:t>Situações</a:t>
            </a:r>
            <a:r>
              <a:rPr sz="4400" b="1" spc="-5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8D7E"/>
                </a:solidFill>
                <a:latin typeface="Calibri"/>
                <a:cs typeface="Calibri"/>
              </a:rPr>
              <a:t>e</a:t>
            </a:r>
            <a:r>
              <a:rPr sz="4400" b="1" spc="-2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008D7E"/>
                </a:solidFill>
                <a:latin typeface="Calibri"/>
                <a:cs typeface="Calibri"/>
              </a:rPr>
              <a:t>Recomendações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2841" y="1904110"/>
            <a:ext cx="2113915" cy="2889250"/>
            <a:chOff x="382841" y="1904110"/>
            <a:chExt cx="2113915" cy="2889250"/>
          </a:xfrm>
        </p:grpSpPr>
        <p:sp>
          <p:nvSpPr>
            <p:cNvPr id="8" name="object 8"/>
            <p:cNvSpPr/>
            <p:nvPr/>
          </p:nvSpPr>
          <p:spPr>
            <a:xfrm>
              <a:off x="395541" y="1916810"/>
              <a:ext cx="2088514" cy="2863850"/>
            </a:xfrm>
            <a:custGeom>
              <a:avLst/>
              <a:gdLst/>
              <a:ahLst/>
              <a:cxnLst/>
              <a:rect l="l" t="t" r="r" b="b"/>
              <a:pathLst>
                <a:path w="2088514" h="2863850">
                  <a:moveTo>
                    <a:pt x="1740217" y="0"/>
                  </a:moveTo>
                  <a:lnTo>
                    <a:pt x="348043" y="0"/>
                  </a:lnTo>
                  <a:lnTo>
                    <a:pt x="300814" y="3177"/>
                  </a:lnTo>
                  <a:lnTo>
                    <a:pt x="255516" y="12433"/>
                  </a:lnTo>
                  <a:lnTo>
                    <a:pt x="212565" y="27352"/>
                  </a:lnTo>
                  <a:lnTo>
                    <a:pt x="172375" y="47521"/>
                  </a:lnTo>
                  <a:lnTo>
                    <a:pt x="135361" y="72525"/>
                  </a:lnTo>
                  <a:lnTo>
                    <a:pt x="101936" y="101949"/>
                  </a:lnTo>
                  <a:lnTo>
                    <a:pt x="72516" y="135379"/>
                  </a:lnTo>
                  <a:lnTo>
                    <a:pt x="47516" y="172400"/>
                  </a:lnTo>
                  <a:lnTo>
                    <a:pt x="27349" y="212597"/>
                  </a:lnTo>
                  <a:lnTo>
                    <a:pt x="12431" y="255558"/>
                  </a:lnTo>
                  <a:lnTo>
                    <a:pt x="3177" y="300865"/>
                  </a:lnTo>
                  <a:lnTo>
                    <a:pt x="0" y="348106"/>
                  </a:lnTo>
                  <a:lnTo>
                    <a:pt x="0" y="2515489"/>
                  </a:lnTo>
                  <a:lnTo>
                    <a:pt x="3177" y="2562730"/>
                  </a:lnTo>
                  <a:lnTo>
                    <a:pt x="12431" y="2608037"/>
                  </a:lnTo>
                  <a:lnTo>
                    <a:pt x="27349" y="2650997"/>
                  </a:lnTo>
                  <a:lnTo>
                    <a:pt x="47516" y="2691195"/>
                  </a:lnTo>
                  <a:lnTo>
                    <a:pt x="72516" y="2728216"/>
                  </a:lnTo>
                  <a:lnTo>
                    <a:pt x="101936" y="2761646"/>
                  </a:lnTo>
                  <a:lnTo>
                    <a:pt x="135361" y="2791070"/>
                  </a:lnTo>
                  <a:lnTo>
                    <a:pt x="172375" y="2816074"/>
                  </a:lnTo>
                  <a:lnTo>
                    <a:pt x="212565" y="2836243"/>
                  </a:lnTo>
                  <a:lnTo>
                    <a:pt x="255516" y="2851162"/>
                  </a:lnTo>
                  <a:lnTo>
                    <a:pt x="300814" y="2860418"/>
                  </a:lnTo>
                  <a:lnTo>
                    <a:pt x="348043" y="2863596"/>
                  </a:lnTo>
                  <a:lnTo>
                    <a:pt x="1740217" y="2863596"/>
                  </a:lnTo>
                  <a:lnTo>
                    <a:pt x="1787429" y="2860418"/>
                  </a:lnTo>
                  <a:lnTo>
                    <a:pt x="1832712" y="2851162"/>
                  </a:lnTo>
                  <a:lnTo>
                    <a:pt x="1875653" y="2836243"/>
                  </a:lnTo>
                  <a:lnTo>
                    <a:pt x="1915834" y="2816074"/>
                  </a:lnTo>
                  <a:lnTo>
                    <a:pt x="1952843" y="2791070"/>
                  </a:lnTo>
                  <a:lnTo>
                    <a:pt x="1986264" y="2761646"/>
                  </a:lnTo>
                  <a:lnTo>
                    <a:pt x="2015681" y="2728216"/>
                  </a:lnTo>
                  <a:lnTo>
                    <a:pt x="2040680" y="2691195"/>
                  </a:lnTo>
                  <a:lnTo>
                    <a:pt x="2060846" y="2650997"/>
                  </a:lnTo>
                  <a:lnTo>
                    <a:pt x="2075765" y="2608037"/>
                  </a:lnTo>
                  <a:lnTo>
                    <a:pt x="2085020" y="2562730"/>
                  </a:lnTo>
                  <a:lnTo>
                    <a:pt x="2088197" y="2515489"/>
                  </a:lnTo>
                  <a:lnTo>
                    <a:pt x="2088197" y="348106"/>
                  </a:lnTo>
                  <a:lnTo>
                    <a:pt x="2085020" y="300865"/>
                  </a:lnTo>
                  <a:lnTo>
                    <a:pt x="2075765" y="255558"/>
                  </a:lnTo>
                  <a:lnTo>
                    <a:pt x="2060846" y="212597"/>
                  </a:lnTo>
                  <a:lnTo>
                    <a:pt x="2040680" y="172400"/>
                  </a:lnTo>
                  <a:lnTo>
                    <a:pt x="2015681" y="135379"/>
                  </a:lnTo>
                  <a:lnTo>
                    <a:pt x="1986264" y="101949"/>
                  </a:lnTo>
                  <a:lnTo>
                    <a:pt x="1952843" y="72525"/>
                  </a:lnTo>
                  <a:lnTo>
                    <a:pt x="1915834" y="47521"/>
                  </a:lnTo>
                  <a:lnTo>
                    <a:pt x="1875653" y="27352"/>
                  </a:lnTo>
                  <a:lnTo>
                    <a:pt x="1832712" y="12433"/>
                  </a:lnTo>
                  <a:lnTo>
                    <a:pt x="1787429" y="3177"/>
                  </a:lnTo>
                  <a:lnTo>
                    <a:pt x="1740217" y="0"/>
                  </a:lnTo>
                  <a:close/>
                </a:path>
              </a:pathLst>
            </a:custGeom>
            <a:solidFill>
              <a:srgbClr val="008D7E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541" y="1916810"/>
              <a:ext cx="2088514" cy="2863850"/>
            </a:xfrm>
            <a:custGeom>
              <a:avLst/>
              <a:gdLst/>
              <a:ahLst/>
              <a:cxnLst/>
              <a:rect l="l" t="t" r="r" b="b"/>
              <a:pathLst>
                <a:path w="2088514" h="2863850">
                  <a:moveTo>
                    <a:pt x="0" y="348106"/>
                  </a:moveTo>
                  <a:lnTo>
                    <a:pt x="3177" y="300865"/>
                  </a:lnTo>
                  <a:lnTo>
                    <a:pt x="12431" y="255558"/>
                  </a:lnTo>
                  <a:lnTo>
                    <a:pt x="27349" y="212597"/>
                  </a:lnTo>
                  <a:lnTo>
                    <a:pt x="47516" y="172400"/>
                  </a:lnTo>
                  <a:lnTo>
                    <a:pt x="72516" y="135379"/>
                  </a:lnTo>
                  <a:lnTo>
                    <a:pt x="101936" y="101949"/>
                  </a:lnTo>
                  <a:lnTo>
                    <a:pt x="135361" y="72525"/>
                  </a:lnTo>
                  <a:lnTo>
                    <a:pt x="172375" y="47521"/>
                  </a:lnTo>
                  <a:lnTo>
                    <a:pt x="212565" y="27352"/>
                  </a:lnTo>
                  <a:lnTo>
                    <a:pt x="255516" y="12433"/>
                  </a:lnTo>
                  <a:lnTo>
                    <a:pt x="300814" y="3177"/>
                  </a:lnTo>
                  <a:lnTo>
                    <a:pt x="348043" y="0"/>
                  </a:lnTo>
                  <a:lnTo>
                    <a:pt x="1740217" y="0"/>
                  </a:lnTo>
                  <a:lnTo>
                    <a:pt x="1787429" y="3177"/>
                  </a:lnTo>
                  <a:lnTo>
                    <a:pt x="1832712" y="12433"/>
                  </a:lnTo>
                  <a:lnTo>
                    <a:pt x="1875653" y="27352"/>
                  </a:lnTo>
                  <a:lnTo>
                    <a:pt x="1915834" y="47521"/>
                  </a:lnTo>
                  <a:lnTo>
                    <a:pt x="1952843" y="72525"/>
                  </a:lnTo>
                  <a:lnTo>
                    <a:pt x="1986264" y="101949"/>
                  </a:lnTo>
                  <a:lnTo>
                    <a:pt x="2015681" y="135379"/>
                  </a:lnTo>
                  <a:lnTo>
                    <a:pt x="2040680" y="172400"/>
                  </a:lnTo>
                  <a:lnTo>
                    <a:pt x="2060846" y="212597"/>
                  </a:lnTo>
                  <a:lnTo>
                    <a:pt x="2075765" y="255558"/>
                  </a:lnTo>
                  <a:lnTo>
                    <a:pt x="2085020" y="300865"/>
                  </a:lnTo>
                  <a:lnTo>
                    <a:pt x="2088197" y="348106"/>
                  </a:lnTo>
                  <a:lnTo>
                    <a:pt x="2088197" y="2515489"/>
                  </a:lnTo>
                  <a:lnTo>
                    <a:pt x="2085020" y="2562730"/>
                  </a:lnTo>
                  <a:lnTo>
                    <a:pt x="2075765" y="2608037"/>
                  </a:lnTo>
                  <a:lnTo>
                    <a:pt x="2060846" y="2650997"/>
                  </a:lnTo>
                  <a:lnTo>
                    <a:pt x="2040680" y="2691195"/>
                  </a:lnTo>
                  <a:lnTo>
                    <a:pt x="2015681" y="2728216"/>
                  </a:lnTo>
                  <a:lnTo>
                    <a:pt x="1986264" y="2761646"/>
                  </a:lnTo>
                  <a:lnTo>
                    <a:pt x="1952843" y="2791070"/>
                  </a:lnTo>
                  <a:lnTo>
                    <a:pt x="1915834" y="2816074"/>
                  </a:lnTo>
                  <a:lnTo>
                    <a:pt x="1875653" y="2836243"/>
                  </a:lnTo>
                  <a:lnTo>
                    <a:pt x="1832712" y="2851162"/>
                  </a:lnTo>
                  <a:lnTo>
                    <a:pt x="1787429" y="2860418"/>
                  </a:lnTo>
                  <a:lnTo>
                    <a:pt x="1740217" y="2863596"/>
                  </a:lnTo>
                  <a:lnTo>
                    <a:pt x="348043" y="2863596"/>
                  </a:lnTo>
                  <a:lnTo>
                    <a:pt x="300814" y="2860418"/>
                  </a:lnTo>
                  <a:lnTo>
                    <a:pt x="255516" y="2851162"/>
                  </a:lnTo>
                  <a:lnTo>
                    <a:pt x="212565" y="2836243"/>
                  </a:lnTo>
                  <a:lnTo>
                    <a:pt x="172375" y="2816074"/>
                  </a:lnTo>
                  <a:lnTo>
                    <a:pt x="135361" y="2791070"/>
                  </a:lnTo>
                  <a:lnTo>
                    <a:pt x="101936" y="2761646"/>
                  </a:lnTo>
                  <a:lnTo>
                    <a:pt x="72516" y="2728216"/>
                  </a:lnTo>
                  <a:lnTo>
                    <a:pt x="47516" y="2691195"/>
                  </a:lnTo>
                  <a:lnTo>
                    <a:pt x="27349" y="2650997"/>
                  </a:lnTo>
                  <a:lnTo>
                    <a:pt x="12431" y="2608037"/>
                  </a:lnTo>
                  <a:lnTo>
                    <a:pt x="3177" y="2562730"/>
                  </a:lnTo>
                  <a:lnTo>
                    <a:pt x="0" y="2515489"/>
                  </a:lnTo>
                  <a:lnTo>
                    <a:pt x="0" y="348106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6173" y="2557652"/>
            <a:ext cx="170307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Como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posso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 </a:t>
            </a:r>
            <a:r>
              <a:rPr sz="2000" b="1" spc="-434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relacionar com </a:t>
            </a:r>
            <a:r>
              <a:rPr sz="2000" b="1" dirty="0">
                <a:latin typeface="Calibri"/>
                <a:cs typeface="Calibri"/>
              </a:rPr>
              <a:t> meus alunos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nas </a:t>
            </a:r>
            <a:r>
              <a:rPr sz="2000" b="1" spc="-10" dirty="0">
                <a:latin typeface="Calibri"/>
                <a:cs typeface="Calibri"/>
              </a:rPr>
              <a:t>redes </a:t>
            </a:r>
            <a:r>
              <a:rPr sz="2000" b="1" spc="-5" dirty="0">
                <a:latin typeface="Calibri"/>
                <a:cs typeface="Calibri"/>
              </a:rPr>
              <a:t> sociais?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26054" y="2984245"/>
            <a:ext cx="6362065" cy="2883535"/>
            <a:chOff x="2726054" y="2984245"/>
            <a:chExt cx="6362065" cy="2883535"/>
          </a:xfrm>
        </p:grpSpPr>
        <p:sp>
          <p:nvSpPr>
            <p:cNvPr id="12" name="object 12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5860288" y="0"/>
                  </a:moveTo>
                  <a:lnTo>
                    <a:pt x="476376" y="0"/>
                  </a:lnTo>
                  <a:lnTo>
                    <a:pt x="427662" y="2458"/>
                  </a:lnTo>
                  <a:lnTo>
                    <a:pt x="380356" y="9676"/>
                  </a:lnTo>
                  <a:lnTo>
                    <a:pt x="334699" y="21412"/>
                  </a:lnTo>
                  <a:lnTo>
                    <a:pt x="290929" y="37429"/>
                  </a:lnTo>
                  <a:lnTo>
                    <a:pt x="249286" y="57486"/>
                  </a:lnTo>
                  <a:lnTo>
                    <a:pt x="210008" y="81344"/>
                  </a:lnTo>
                  <a:lnTo>
                    <a:pt x="173336" y="108765"/>
                  </a:lnTo>
                  <a:lnTo>
                    <a:pt x="139509" y="139509"/>
                  </a:lnTo>
                  <a:lnTo>
                    <a:pt x="108765" y="173336"/>
                  </a:lnTo>
                  <a:lnTo>
                    <a:pt x="81344" y="210008"/>
                  </a:lnTo>
                  <a:lnTo>
                    <a:pt x="57486" y="249286"/>
                  </a:lnTo>
                  <a:lnTo>
                    <a:pt x="37429" y="290929"/>
                  </a:lnTo>
                  <a:lnTo>
                    <a:pt x="21412" y="334699"/>
                  </a:lnTo>
                  <a:lnTo>
                    <a:pt x="9676" y="380356"/>
                  </a:lnTo>
                  <a:lnTo>
                    <a:pt x="2458" y="427662"/>
                  </a:lnTo>
                  <a:lnTo>
                    <a:pt x="0" y="476376"/>
                  </a:lnTo>
                  <a:lnTo>
                    <a:pt x="0" y="2381757"/>
                  </a:lnTo>
                  <a:lnTo>
                    <a:pt x="2458" y="2430459"/>
                  </a:lnTo>
                  <a:lnTo>
                    <a:pt x="9676" y="2477755"/>
                  </a:lnTo>
                  <a:lnTo>
                    <a:pt x="21412" y="2523405"/>
                  </a:lnTo>
                  <a:lnTo>
                    <a:pt x="37429" y="2567169"/>
                  </a:lnTo>
                  <a:lnTo>
                    <a:pt x="57486" y="2608809"/>
                  </a:lnTo>
                  <a:lnTo>
                    <a:pt x="81344" y="2648084"/>
                  </a:lnTo>
                  <a:lnTo>
                    <a:pt x="108765" y="2684756"/>
                  </a:lnTo>
                  <a:lnTo>
                    <a:pt x="139509" y="2718584"/>
                  </a:lnTo>
                  <a:lnTo>
                    <a:pt x="173336" y="2749329"/>
                  </a:lnTo>
                  <a:lnTo>
                    <a:pt x="210008" y="2776752"/>
                  </a:lnTo>
                  <a:lnTo>
                    <a:pt x="249286" y="2800613"/>
                  </a:lnTo>
                  <a:lnTo>
                    <a:pt x="290929" y="2820673"/>
                  </a:lnTo>
                  <a:lnTo>
                    <a:pt x="334699" y="2836692"/>
                  </a:lnTo>
                  <a:lnTo>
                    <a:pt x="380356" y="2848431"/>
                  </a:lnTo>
                  <a:lnTo>
                    <a:pt x="427662" y="2855650"/>
                  </a:lnTo>
                  <a:lnTo>
                    <a:pt x="476376" y="2858109"/>
                  </a:lnTo>
                  <a:lnTo>
                    <a:pt x="5860288" y="2858109"/>
                  </a:lnTo>
                  <a:lnTo>
                    <a:pt x="5909002" y="2855650"/>
                  </a:lnTo>
                  <a:lnTo>
                    <a:pt x="5956308" y="2848431"/>
                  </a:lnTo>
                  <a:lnTo>
                    <a:pt x="6001965" y="2836692"/>
                  </a:lnTo>
                  <a:lnTo>
                    <a:pt x="6045735" y="2820673"/>
                  </a:lnTo>
                  <a:lnTo>
                    <a:pt x="6087378" y="2800613"/>
                  </a:lnTo>
                  <a:lnTo>
                    <a:pt x="6126656" y="2776752"/>
                  </a:lnTo>
                  <a:lnTo>
                    <a:pt x="6163328" y="2749329"/>
                  </a:lnTo>
                  <a:lnTo>
                    <a:pt x="6197155" y="2718584"/>
                  </a:lnTo>
                  <a:lnTo>
                    <a:pt x="6227899" y="2684756"/>
                  </a:lnTo>
                  <a:lnTo>
                    <a:pt x="6255320" y="2648084"/>
                  </a:lnTo>
                  <a:lnTo>
                    <a:pt x="6279178" y="2608809"/>
                  </a:lnTo>
                  <a:lnTo>
                    <a:pt x="6299235" y="2567169"/>
                  </a:lnTo>
                  <a:lnTo>
                    <a:pt x="6315252" y="2523405"/>
                  </a:lnTo>
                  <a:lnTo>
                    <a:pt x="6326988" y="2477755"/>
                  </a:lnTo>
                  <a:lnTo>
                    <a:pt x="6334206" y="2430459"/>
                  </a:lnTo>
                  <a:lnTo>
                    <a:pt x="6336665" y="2381757"/>
                  </a:lnTo>
                  <a:lnTo>
                    <a:pt x="6336665" y="476376"/>
                  </a:lnTo>
                  <a:lnTo>
                    <a:pt x="6334206" y="427662"/>
                  </a:lnTo>
                  <a:lnTo>
                    <a:pt x="6326988" y="380356"/>
                  </a:lnTo>
                  <a:lnTo>
                    <a:pt x="6315252" y="334699"/>
                  </a:lnTo>
                  <a:lnTo>
                    <a:pt x="6299235" y="290929"/>
                  </a:lnTo>
                  <a:lnTo>
                    <a:pt x="6279178" y="249286"/>
                  </a:lnTo>
                  <a:lnTo>
                    <a:pt x="6255320" y="210008"/>
                  </a:lnTo>
                  <a:lnTo>
                    <a:pt x="6227899" y="173336"/>
                  </a:lnTo>
                  <a:lnTo>
                    <a:pt x="6197155" y="139509"/>
                  </a:lnTo>
                  <a:lnTo>
                    <a:pt x="6163328" y="108765"/>
                  </a:lnTo>
                  <a:lnTo>
                    <a:pt x="6126656" y="81344"/>
                  </a:lnTo>
                  <a:lnTo>
                    <a:pt x="6087378" y="57486"/>
                  </a:lnTo>
                  <a:lnTo>
                    <a:pt x="6045735" y="37429"/>
                  </a:lnTo>
                  <a:lnTo>
                    <a:pt x="6001965" y="21412"/>
                  </a:lnTo>
                  <a:lnTo>
                    <a:pt x="5956308" y="9676"/>
                  </a:lnTo>
                  <a:lnTo>
                    <a:pt x="5909002" y="2458"/>
                  </a:lnTo>
                  <a:lnTo>
                    <a:pt x="586028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0" y="476376"/>
                  </a:moveTo>
                  <a:lnTo>
                    <a:pt x="2458" y="427662"/>
                  </a:lnTo>
                  <a:lnTo>
                    <a:pt x="9676" y="380356"/>
                  </a:lnTo>
                  <a:lnTo>
                    <a:pt x="21412" y="334699"/>
                  </a:lnTo>
                  <a:lnTo>
                    <a:pt x="37429" y="290929"/>
                  </a:lnTo>
                  <a:lnTo>
                    <a:pt x="57486" y="249286"/>
                  </a:lnTo>
                  <a:lnTo>
                    <a:pt x="81344" y="210008"/>
                  </a:lnTo>
                  <a:lnTo>
                    <a:pt x="108765" y="173336"/>
                  </a:lnTo>
                  <a:lnTo>
                    <a:pt x="139509" y="139509"/>
                  </a:lnTo>
                  <a:lnTo>
                    <a:pt x="173336" y="108765"/>
                  </a:lnTo>
                  <a:lnTo>
                    <a:pt x="210008" y="81344"/>
                  </a:lnTo>
                  <a:lnTo>
                    <a:pt x="249286" y="57486"/>
                  </a:lnTo>
                  <a:lnTo>
                    <a:pt x="290929" y="37429"/>
                  </a:lnTo>
                  <a:lnTo>
                    <a:pt x="334699" y="21412"/>
                  </a:lnTo>
                  <a:lnTo>
                    <a:pt x="380356" y="9676"/>
                  </a:lnTo>
                  <a:lnTo>
                    <a:pt x="427662" y="2458"/>
                  </a:lnTo>
                  <a:lnTo>
                    <a:pt x="476376" y="0"/>
                  </a:lnTo>
                  <a:lnTo>
                    <a:pt x="5860288" y="0"/>
                  </a:lnTo>
                  <a:lnTo>
                    <a:pt x="5909002" y="2458"/>
                  </a:lnTo>
                  <a:lnTo>
                    <a:pt x="5956308" y="9676"/>
                  </a:lnTo>
                  <a:lnTo>
                    <a:pt x="6001965" y="21412"/>
                  </a:lnTo>
                  <a:lnTo>
                    <a:pt x="6045735" y="37429"/>
                  </a:lnTo>
                  <a:lnTo>
                    <a:pt x="6087378" y="57486"/>
                  </a:lnTo>
                  <a:lnTo>
                    <a:pt x="6126656" y="81344"/>
                  </a:lnTo>
                  <a:lnTo>
                    <a:pt x="6163328" y="108765"/>
                  </a:lnTo>
                  <a:lnTo>
                    <a:pt x="6197155" y="139509"/>
                  </a:lnTo>
                  <a:lnTo>
                    <a:pt x="6227899" y="173336"/>
                  </a:lnTo>
                  <a:lnTo>
                    <a:pt x="6255320" y="210008"/>
                  </a:lnTo>
                  <a:lnTo>
                    <a:pt x="6279178" y="249286"/>
                  </a:lnTo>
                  <a:lnTo>
                    <a:pt x="6299235" y="290929"/>
                  </a:lnTo>
                  <a:lnTo>
                    <a:pt x="6315252" y="334699"/>
                  </a:lnTo>
                  <a:lnTo>
                    <a:pt x="6326988" y="380356"/>
                  </a:lnTo>
                  <a:lnTo>
                    <a:pt x="6334206" y="427662"/>
                  </a:lnTo>
                  <a:lnTo>
                    <a:pt x="6336665" y="476376"/>
                  </a:lnTo>
                  <a:lnTo>
                    <a:pt x="6336665" y="2381757"/>
                  </a:lnTo>
                  <a:lnTo>
                    <a:pt x="6334206" y="2430459"/>
                  </a:lnTo>
                  <a:lnTo>
                    <a:pt x="6326988" y="2477755"/>
                  </a:lnTo>
                  <a:lnTo>
                    <a:pt x="6315252" y="2523405"/>
                  </a:lnTo>
                  <a:lnTo>
                    <a:pt x="6299235" y="2567169"/>
                  </a:lnTo>
                  <a:lnTo>
                    <a:pt x="6279178" y="2608809"/>
                  </a:lnTo>
                  <a:lnTo>
                    <a:pt x="6255320" y="2648084"/>
                  </a:lnTo>
                  <a:lnTo>
                    <a:pt x="6227899" y="2684756"/>
                  </a:lnTo>
                  <a:lnTo>
                    <a:pt x="6197155" y="2718584"/>
                  </a:lnTo>
                  <a:lnTo>
                    <a:pt x="6163328" y="2749329"/>
                  </a:lnTo>
                  <a:lnTo>
                    <a:pt x="6126656" y="2776752"/>
                  </a:lnTo>
                  <a:lnTo>
                    <a:pt x="6087378" y="2800613"/>
                  </a:lnTo>
                  <a:lnTo>
                    <a:pt x="6045735" y="2820673"/>
                  </a:lnTo>
                  <a:lnTo>
                    <a:pt x="6001965" y="2836692"/>
                  </a:lnTo>
                  <a:lnTo>
                    <a:pt x="5956308" y="2848431"/>
                  </a:lnTo>
                  <a:lnTo>
                    <a:pt x="5909002" y="2855650"/>
                  </a:lnTo>
                  <a:lnTo>
                    <a:pt x="5860288" y="2858109"/>
                  </a:lnTo>
                  <a:lnTo>
                    <a:pt x="476376" y="2858109"/>
                  </a:lnTo>
                  <a:lnTo>
                    <a:pt x="427662" y="2855650"/>
                  </a:lnTo>
                  <a:lnTo>
                    <a:pt x="380356" y="2848431"/>
                  </a:lnTo>
                  <a:lnTo>
                    <a:pt x="334699" y="2836692"/>
                  </a:lnTo>
                  <a:lnTo>
                    <a:pt x="290929" y="2820673"/>
                  </a:lnTo>
                  <a:lnTo>
                    <a:pt x="249286" y="2800613"/>
                  </a:lnTo>
                  <a:lnTo>
                    <a:pt x="210008" y="2776752"/>
                  </a:lnTo>
                  <a:lnTo>
                    <a:pt x="173336" y="2749329"/>
                  </a:lnTo>
                  <a:lnTo>
                    <a:pt x="139509" y="2718584"/>
                  </a:lnTo>
                  <a:lnTo>
                    <a:pt x="108765" y="2684756"/>
                  </a:lnTo>
                  <a:lnTo>
                    <a:pt x="81344" y="2648084"/>
                  </a:lnTo>
                  <a:lnTo>
                    <a:pt x="57486" y="2608809"/>
                  </a:lnTo>
                  <a:lnTo>
                    <a:pt x="37429" y="2567169"/>
                  </a:lnTo>
                  <a:lnTo>
                    <a:pt x="21412" y="2523405"/>
                  </a:lnTo>
                  <a:lnTo>
                    <a:pt x="9676" y="2477755"/>
                  </a:lnTo>
                  <a:lnTo>
                    <a:pt x="2458" y="2430459"/>
                  </a:lnTo>
                  <a:lnTo>
                    <a:pt x="0" y="2381757"/>
                  </a:lnTo>
                  <a:lnTo>
                    <a:pt x="0" y="476376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57576" y="3576066"/>
            <a:ext cx="59004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importante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 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 deixe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claro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propósito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no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ambiente digital,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e.g.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redes sociais,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como tirar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dúvidas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publicar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avisos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sobre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matérias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atinentes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à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sua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disciplina.</a:t>
            </a:r>
            <a:r>
              <a:rPr sz="18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107988"/>
            <a:ext cx="689864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20"/>
              </a:lnSpc>
            </a:pPr>
            <a:r>
              <a:rPr sz="1100" spc="-5" dirty="0">
                <a:latin typeface="Calibri"/>
                <a:cs typeface="Calibri"/>
              </a:rPr>
              <a:t>Fonte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Acadêmica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Educacional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disponível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</a:t>
            </a:r>
            <a:r>
              <a:rPr sz="1100" spc="285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http://www.academica-edu.com.br/noticia_01.php?Id=356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acessado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</a:t>
            </a:r>
          </a:p>
          <a:p>
            <a:pPr marL="12700">
              <a:lnSpc>
                <a:spcPts val="2135"/>
              </a:lnSpc>
            </a:pPr>
            <a:r>
              <a:rPr sz="1100" dirty="0">
                <a:latin typeface="Calibri"/>
                <a:cs typeface="Calibri"/>
              </a:rPr>
              <a:t>05/0</a:t>
            </a:r>
            <a:r>
              <a:rPr lang="pt-BR" sz="1100" dirty="0">
                <a:latin typeface="Calibri"/>
                <a:cs typeface="Calibri"/>
              </a:rPr>
              <a:t>1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pt-BR" sz="1100" dirty="0">
                <a:latin typeface="Calibri"/>
                <a:cs typeface="Calibri"/>
              </a:rPr>
              <a:t>2</a:t>
            </a:r>
            <a:r>
              <a:rPr sz="1100" dirty="0">
                <a:latin typeface="Calibri"/>
                <a:cs typeface="Calibri"/>
              </a:rPr>
              <a:t>3,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às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18h28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871204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55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7576" y="4398975"/>
            <a:ext cx="59004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deve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sempre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um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educador,</a:t>
            </a:r>
            <a:r>
              <a:rPr sz="18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respostas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educativas, claras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objetivas.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importante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é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deixar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claro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tudo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antes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evitar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incidentes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abusos.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7478"/>
              <a:ext cx="9144000" cy="57833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311" y="772668"/>
              <a:ext cx="7234428" cy="12313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5813" y="902030"/>
            <a:ext cx="65379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solidFill>
                  <a:srgbClr val="008D7E"/>
                </a:solidFill>
                <a:latin typeface="Calibri"/>
                <a:cs typeface="Calibri"/>
              </a:rPr>
              <a:t>Situações</a:t>
            </a:r>
            <a:r>
              <a:rPr sz="4400" b="1" spc="-5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8D7E"/>
                </a:solidFill>
                <a:latin typeface="Calibri"/>
                <a:cs typeface="Calibri"/>
              </a:rPr>
              <a:t>e</a:t>
            </a:r>
            <a:r>
              <a:rPr sz="4400" b="1" spc="-20" dirty="0">
                <a:solidFill>
                  <a:srgbClr val="008D7E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008D7E"/>
                </a:solidFill>
                <a:latin typeface="Calibri"/>
                <a:cs typeface="Calibri"/>
              </a:rPr>
              <a:t>Recomendações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2841" y="1904110"/>
            <a:ext cx="2185670" cy="2889250"/>
            <a:chOff x="382841" y="1904110"/>
            <a:chExt cx="2185670" cy="2889250"/>
          </a:xfrm>
        </p:grpSpPr>
        <p:sp>
          <p:nvSpPr>
            <p:cNvPr id="8" name="object 8"/>
            <p:cNvSpPr/>
            <p:nvPr/>
          </p:nvSpPr>
          <p:spPr>
            <a:xfrm>
              <a:off x="395541" y="1916810"/>
              <a:ext cx="2160270" cy="2863850"/>
            </a:xfrm>
            <a:custGeom>
              <a:avLst/>
              <a:gdLst/>
              <a:ahLst/>
              <a:cxnLst/>
              <a:rect l="l" t="t" r="r" b="b"/>
              <a:pathLst>
                <a:path w="2160270" h="2863850">
                  <a:moveTo>
                    <a:pt x="1800161" y="0"/>
                  </a:moveTo>
                  <a:lnTo>
                    <a:pt x="360045" y="0"/>
                  </a:lnTo>
                  <a:lnTo>
                    <a:pt x="311187" y="3286"/>
                  </a:lnTo>
                  <a:lnTo>
                    <a:pt x="264327" y="12858"/>
                  </a:lnTo>
                  <a:lnTo>
                    <a:pt x="219895" y="28289"/>
                  </a:lnTo>
                  <a:lnTo>
                    <a:pt x="178319" y="49149"/>
                  </a:lnTo>
                  <a:lnTo>
                    <a:pt x="140028" y="75009"/>
                  </a:lnTo>
                  <a:lnTo>
                    <a:pt x="105451" y="105441"/>
                  </a:lnTo>
                  <a:lnTo>
                    <a:pt x="75017" y="140017"/>
                  </a:lnTo>
                  <a:lnTo>
                    <a:pt x="49154" y="178308"/>
                  </a:lnTo>
                  <a:lnTo>
                    <a:pt x="28292" y="219884"/>
                  </a:lnTo>
                  <a:lnTo>
                    <a:pt x="12860" y="264318"/>
                  </a:lnTo>
                  <a:lnTo>
                    <a:pt x="3286" y="311181"/>
                  </a:lnTo>
                  <a:lnTo>
                    <a:pt x="0" y="360044"/>
                  </a:lnTo>
                  <a:lnTo>
                    <a:pt x="0" y="2503551"/>
                  </a:lnTo>
                  <a:lnTo>
                    <a:pt x="3286" y="2552414"/>
                  </a:lnTo>
                  <a:lnTo>
                    <a:pt x="12860" y="2599277"/>
                  </a:lnTo>
                  <a:lnTo>
                    <a:pt x="28292" y="2643711"/>
                  </a:lnTo>
                  <a:lnTo>
                    <a:pt x="49154" y="2685288"/>
                  </a:lnTo>
                  <a:lnTo>
                    <a:pt x="75017" y="2723578"/>
                  </a:lnTo>
                  <a:lnTo>
                    <a:pt x="105451" y="2758154"/>
                  </a:lnTo>
                  <a:lnTo>
                    <a:pt x="140028" y="2788586"/>
                  </a:lnTo>
                  <a:lnTo>
                    <a:pt x="178319" y="2814447"/>
                  </a:lnTo>
                  <a:lnTo>
                    <a:pt x="219895" y="2835306"/>
                  </a:lnTo>
                  <a:lnTo>
                    <a:pt x="264327" y="2850737"/>
                  </a:lnTo>
                  <a:lnTo>
                    <a:pt x="311187" y="2860309"/>
                  </a:lnTo>
                  <a:lnTo>
                    <a:pt x="360045" y="2863596"/>
                  </a:lnTo>
                  <a:lnTo>
                    <a:pt x="1800161" y="2863596"/>
                  </a:lnTo>
                  <a:lnTo>
                    <a:pt x="1849024" y="2860309"/>
                  </a:lnTo>
                  <a:lnTo>
                    <a:pt x="1895887" y="2850737"/>
                  </a:lnTo>
                  <a:lnTo>
                    <a:pt x="1940321" y="2835306"/>
                  </a:lnTo>
                  <a:lnTo>
                    <a:pt x="1981898" y="2814447"/>
                  </a:lnTo>
                  <a:lnTo>
                    <a:pt x="2020189" y="2788586"/>
                  </a:lnTo>
                  <a:lnTo>
                    <a:pt x="2054764" y="2758154"/>
                  </a:lnTo>
                  <a:lnTo>
                    <a:pt x="2085197" y="2723578"/>
                  </a:lnTo>
                  <a:lnTo>
                    <a:pt x="2111057" y="2685288"/>
                  </a:lnTo>
                  <a:lnTo>
                    <a:pt x="2131917" y="2643711"/>
                  </a:lnTo>
                  <a:lnTo>
                    <a:pt x="2147347" y="2599277"/>
                  </a:lnTo>
                  <a:lnTo>
                    <a:pt x="2156920" y="2552414"/>
                  </a:lnTo>
                  <a:lnTo>
                    <a:pt x="2160206" y="2503551"/>
                  </a:lnTo>
                  <a:lnTo>
                    <a:pt x="2160206" y="360044"/>
                  </a:lnTo>
                  <a:lnTo>
                    <a:pt x="2156920" y="311181"/>
                  </a:lnTo>
                  <a:lnTo>
                    <a:pt x="2147347" y="264318"/>
                  </a:lnTo>
                  <a:lnTo>
                    <a:pt x="2131917" y="219884"/>
                  </a:lnTo>
                  <a:lnTo>
                    <a:pt x="2111057" y="178308"/>
                  </a:lnTo>
                  <a:lnTo>
                    <a:pt x="2085197" y="140017"/>
                  </a:lnTo>
                  <a:lnTo>
                    <a:pt x="2054764" y="105441"/>
                  </a:lnTo>
                  <a:lnTo>
                    <a:pt x="2020189" y="75009"/>
                  </a:lnTo>
                  <a:lnTo>
                    <a:pt x="1981898" y="49149"/>
                  </a:lnTo>
                  <a:lnTo>
                    <a:pt x="1940321" y="28289"/>
                  </a:lnTo>
                  <a:lnTo>
                    <a:pt x="1895887" y="12858"/>
                  </a:lnTo>
                  <a:lnTo>
                    <a:pt x="1849024" y="3286"/>
                  </a:lnTo>
                  <a:lnTo>
                    <a:pt x="1800161" y="0"/>
                  </a:lnTo>
                  <a:close/>
                </a:path>
              </a:pathLst>
            </a:custGeom>
            <a:solidFill>
              <a:srgbClr val="008D7E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5541" y="1916810"/>
              <a:ext cx="2160270" cy="2863850"/>
            </a:xfrm>
            <a:custGeom>
              <a:avLst/>
              <a:gdLst/>
              <a:ahLst/>
              <a:cxnLst/>
              <a:rect l="l" t="t" r="r" b="b"/>
              <a:pathLst>
                <a:path w="2160270" h="2863850">
                  <a:moveTo>
                    <a:pt x="0" y="360044"/>
                  </a:moveTo>
                  <a:lnTo>
                    <a:pt x="3286" y="311181"/>
                  </a:lnTo>
                  <a:lnTo>
                    <a:pt x="12860" y="264318"/>
                  </a:lnTo>
                  <a:lnTo>
                    <a:pt x="28292" y="219884"/>
                  </a:lnTo>
                  <a:lnTo>
                    <a:pt x="49154" y="178308"/>
                  </a:lnTo>
                  <a:lnTo>
                    <a:pt x="75017" y="140017"/>
                  </a:lnTo>
                  <a:lnTo>
                    <a:pt x="105451" y="105441"/>
                  </a:lnTo>
                  <a:lnTo>
                    <a:pt x="140028" y="75009"/>
                  </a:lnTo>
                  <a:lnTo>
                    <a:pt x="178319" y="49149"/>
                  </a:lnTo>
                  <a:lnTo>
                    <a:pt x="219895" y="28289"/>
                  </a:lnTo>
                  <a:lnTo>
                    <a:pt x="264327" y="12858"/>
                  </a:lnTo>
                  <a:lnTo>
                    <a:pt x="311187" y="3286"/>
                  </a:lnTo>
                  <a:lnTo>
                    <a:pt x="360045" y="0"/>
                  </a:lnTo>
                  <a:lnTo>
                    <a:pt x="1800161" y="0"/>
                  </a:lnTo>
                  <a:lnTo>
                    <a:pt x="1849024" y="3286"/>
                  </a:lnTo>
                  <a:lnTo>
                    <a:pt x="1895887" y="12858"/>
                  </a:lnTo>
                  <a:lnTo>
                    <a:pt x="1940321" y="28289"/>
                  </a:lnTo>
                  <a:lnTo>
                    <a:pt x="1981898" y="49149"/>
                  </a:lnTo>
                  <a:lnTo>
                    <a:pt x="2020189" y="75009"/>
                  </a:lnTo>
                  <a:lnTo>
                    <a:pt x="2054764" y="105441"/>
                  </a:lnTo>
                  <a:lnTo>
                    <a:pt x="2085197" y="140017"/>
                  </a:lnTo>
                  <a:lnTo>
                    <a:pt x="2111057" y="178308"/>
                  </a:lnTo>
                  <a:lnTo>
                    <a:pt x="2131917" y="219884"/>
                  </a:lnTo>
                  <a:lnTo>
                    <a:pt x="2147347" y="264318"/>
                  </a:lnTo>
                  <a:lnTo>
                    <a:pt x="2156920" y="311181"/>
                  </a:lnTo>
                  <a:lnTo>
                    <a:pt x="2160206" y="360044"/>
                  </a:lnTo>
                  <a:lnTo>
                    <a:pt x="2160206" y="2503551"/>
                  </a:lnTo>
                  <a:lnTo>
                    <a:pt x="2156920" y="2552414"/>
                  </a:lnTo>
                  <a:lnTo>
                    <a:pt x="2147347" y="2599277"/>
                  </a:lnTo>
                  <a:lnTo>
                    <a:pt x="2131917" y="2643711"/>
                  </a:lnTo>
                  <a:lnTo>
                    <a:pt x="2111057" y="2685288"/>
                  </a:lnTo>
                  <a:lnTo>
                    <a:pt x="2085197" y="2723578"/>
                  </a:lnTo>
                  <a:lnTo>
                    <a:pt x="2054764" y="2758154"/>
                  </a:lnTo>
                  <a:lnTo>
                    <a:pt x="2020189" y="2788586"/>
                  </a:lnTo>
                  <a:lnTo>
                    <a:pt x="1981898" y="2814447"/>
                  </a:lnTo>
                  <a:lnTo>
                    <a:pt x="1940321" y="2835306"/>
                  </a:lnTo>
                  <a:lnTo>
                    <a:pt x="1895887" y="2850737"/>
                  </a:lnTo>
                  <a:lnTo>
                    <a:pt x="1849024" y="2860309"/>
                  </a:lnTo>
                  <a:lnTo>
                    <a:pt x="1800161" y="2863596"/>
                  </a:lnTo>
                  <a:lnTo>
                    <a:pt x="360045" y="2863596"/>
                  </a:lnTo>
                  <a:lnTo>
                    <a:pt x="311187" y="2860309"/>
                  </a:lnTo>
                  <a:lnTo>
                    <a:pt x="264327" y="2850737"/>
                  </a:lnTo>
                  <a:lnTo>
                    <a:pt x="219895" y="2835306"/>
                  </a:lnTo>
                  <a:lnTo>
                    <a:pt x="178319" y="2814447"/>
                  </a:lnTo>
                  <a:lnTo>
                    <a:pt x="140028" y="2788586"/>
                  </a:lnTo>
                  <a:lnTo>
                    <a:pt x="105451" y="2758154"/>
                  </a:lnTo>
                  <a:lnTo>
                    <a:pt x="75017" y="2723578"/>
                  </a:lnTo>
                  <a:lnTo>
                    <a:pt x="49154" y="2685288"/>
                  </a:lnTo>
                  <a:lnTo>
                    <a:pt x="28292" y="2643711"/>
                  </a:lnTo>
                  <a:lnTo>
                    <a:pt x="12860" y="2599277"/>
                  </a:lnTo>
                  <a:lnTo>
                    <a:pt x="3286" y="2552414"/>
                  </a:lnTo>
                  <a:lnTo>
                    <a:pt x="0" y="2503551"/>
                  </a:lnTo>
                  <a:lnTo>
                    <a:pt x="0" y="360044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9831" y="2405252"/>
            <a:ext cx="174180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O que </a:t>
            </a:r>
            <a:r>
              <a:rPr sz="2000" b="1" spc="-20" dirty="0">
                <a:latin typeface="Calibri"/>
                <a:cs typeface="Calibri"/>
              </a:rPr>
              <a:t>fazer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diante </a:t>
            </a:r>
            <a:r>
              <a:rPr sz="2000" b="1" dirty="0">
                <a:latin typeface="Calibri"/>
                <a:cs typeface="Calibri"/>
              </a:rPr>
              <a:t>de um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c</a:t>
            </a:r>
            <a:r>
              <a:rPr sz="2000" b="1" dirty="0">
                <a:latin typeface="Calibri"/>
                <a:cs typeface="Calibri"/>
              </a:rPr>
              <a:t>om</a:t>
            </a:r>
            <a:r>
              <a:rPr sz="2000" b="1" spc="5" dirty="0">
                <a:latin typeface="Calibri"/>
                <a:cs typeface="Calibri"/>
              </a:rPr>
              <a:t>p</a:t>
            </a:r>
            <a:r>
              <a:rPr sz="2000" b="1" dirty="0">
                <a:latin typeface="Calibri"/>
                <a:cs typeface="Calibri"/>
              </a:rPr>
              <a:t>or</a:t>
            </a:r>
            <a:r>
              <a:rPr sz="2000" b="1" spc="-25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ame</a:t>
            </a:r>
            <a:r>
              <a:rPr sz="2000" b="1" spc="-25" dirty="0">
                <a:latin typeface="Calibri"/>
                <a:cs typeface="Calibri"/>
              </a:rPr>
              <a:t>nt</a:t>
            </a:r>
            <a:r>
              <a:rPr sz="2000" b="1" dirty="0">
                <a:latin typeface="Calibri"/>
                <a:cs typeface="Calibri"/>
              </a:rPr>
              <a:t>o  inadequado de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 aluno na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social?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26054" y="2984245"/>
            <a:ext cx="6362065" cy="2883535"/>
            <a:chOff x="2726054" y="2984245"/>
            <a:chExt cx="6362065" cy="2883535"/>
          </a:xfrm>
        </p:grpSpPr>
        <p:sp>
          <p:nvSpPr>
            <p:cNvPr id="12" name="object 12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5860288" y="0"/>
                  </a:moveTo>
                  <a:lnTo>
                    <a:pt x="476376" y="0"/>
                  </a:lnTo>
                  <a:lnTo>
                    <a:pt x="427662" y="2458"/>
                  </a:lnTo>
                  <a:lnTo>
                    <a:pt x="380356" y="9676"/>
                  </a:lnTo>
                  <a:lnTo>
                    <a:pt x="334699" y="21412"/>
                  </a:lnTo>
                  <a:lnTo>
                    <a:pt x="290929" y="37429"/>
                  </a:lnTo>
                  <a:lnTo>
                    <a:pt x="249286" y="57486"/>
                  </a:lnTo>
                  <a:lnTo>
                    <a:pt x="210008" y="81344"/>
                  </a:lnTo>
                  <a:lnTo>
                    <a:pt x="173336" y="108765"/>
                  </a:lnTo>
                  <a:lnTo>
                    <a:pt x="139509" y="139509"/>
                  </a:lnTo>
                  <a:lnTo>
                    <a:pt x="108765" y="173336"/>
                  </a:lnTo>
                  <a:lnTo>
                    <a:pt x="81344" y="210008"/>
                  </a:lnTo>
                  <a:lnTo>
                    <a:pt x="57486" y="249286"/>
                  </a:lnTo>
                  <a:lnTo>
                    <a:pt x="37429" y="290929"/>
                  </a:lnTo>
                  <a:lnTo>
                    <a:pt x="21412" y="334699"/>
                  </a:lnTo>
                  <a:lnTo>
                    <a:pt x="9676" y="380356"/>
                  </a:lnTo>
                  <a:lnTo>
                    <a:pt x="2458" y="427662"/>
                  </a:lnTo>
                  <a:lnTo>
                    <a:pt x="0" y="476376"/>
                  </a:lnTo>
                  <a:lnTo>
                    <a:pt x="0" y="2381757"/>
                  </a:lnTo>
                  <a:lnTo>
                    <a:pt x="2458" y="2430459"/>
                  </a:lnTo>
                  <a:lnTo>
                    <a:pt x="9676" y="2477755"/>
                  </a:lnTo>
                  <a:lnTo>
                    <a:pt x="21412" y="2523405"/>
                  </a:lnTo>
                  <a:lnTo>
                    <a:pt x="37429" y="2567169"/>
                  </a:lnTo>
                  <a:lnTo>
                    <a:pt x="57486" y="2608809"/>
                  </a:lnTo>
                  <a:lnTo>
                    <a:pt x="81344" y="2648084"/>
                  </a:lnTo>
                  <a:lnTo>
                    <a:pt x="108765" y="2684756"/>
                  </a:lnTo>
                  <a:lnTo>
                    <a:pt x="139509" y="2718584"/>
                  </a:lnTo>
                  <a:lnTo>
                    <a:pt x="173336" y="2749329"/>
                  </a:lnTo>
                  <a:lnTo>
                    <a:pt x="210008" y="2776752"/>
                  </a:lnTo>
                  <a:lnTo>
                    <a:pt x="249286" y="2800613"/>
                  </a:lnTo>
                  <a:lnTo>
                    <a:pt x="290929" y="2820673"/>
                  </a:lnTo>
                  <a:lnTo>
                    <a:pt x="334699" y="2836692"/>
                  </a:lnTo>
                  <a:lnTo>
                    <a:pt x="380356" y="2848431"/>
                  </a:lnTo>
                  <a:lnTo>
                    <a:pt x="427662" y="2855650"/>
                  </a:lnTo>
                  <a:lnTo>
                    <a:pt x="476376" y="2858109"/>
                  </a:lnTo>
                  <a:lnTo>
                    <a:pt x="5860288" y="2858109"/>
                  </a:lnTo>
                  <a:lnTo>
                    <a:pt x="5909002" y="2855650"/>
                  </a:lnTo>
                  <a:lnTo>
                    <a:pt x="5956308" y="2848431"/>
                  </a:lnTo>
                  <a:lnTo>
                    <a:pt x="6001965" y="2836692"/>
                  </a:lnTo>
                  <a:lnTo>
                    <a:pt x="6045735" y="2820673"/>
                  </a:lnTo>
                  <a:lnTo>
                    <a:pt x="6087378" y="2800613"/>
                  </a:lnTo>
                  <a:lnTo>
                    <a:pt x="6126656" y="2776752"/>
                  </a:lnTo>
                  <a:lnTo>
                    <a:pt x="6163328" y="2749329"/>
                  </a:lnTo>
                  <a:lnTo>
                    <a:pt x="6197155" y="2718584"/>
                  </a:lnTo>
                  <a:lnTo>
                    <a:pt x="6227899" y="2684756"/>
                  </a:lnTo>
                  <a:lnTo>
                    <a:pt x="6255320" y="2648084"/>
                  </a:lnTo>
                  <a:lnTo>
                    <a:pt x="6279178" y="2608809"/>
                  </a:lnTo>
                  <a:lnTo>
                    <a:pt x="6299235" y="2567169"/>
                  </a:lnTo>
                  <a:lnTo>
                    <a:pt x="6315252" y="2523405"/>
                  </a:lnTo>
                  <a:lnTo>
                    <a:pt x="6326988" y="2477755"/>
                  </a:lnTo>
                  <a:lnTo>
                    <a:pt x="6334206" y="2430459"/>
                  </a:lnTo>
                  <a:lnTo>
                    <a:pt x="6336665" y="2381757"/>
                  </a:lnTo>
                  <a:lnTo>
                    <a:pt x="6336665" y="476376"/>
                  </a:lnTo>
                  <a:lnTo>
                    <a:pt x="6334206" y="427662"/>
                  </a:lnTo>
                  <a:lnTo>
                    <a:pt x="6326988" y="380356"/>
                  </a:lnTo>
                  <a:lnTo>
                    <a:pt x="6315252" y="334699"/>
                  </a:lnTo>
                  <a:lnTo>
                    <a:pt x="6299235" y="290929"/>
                  </a:lnTo>
                  <a:lnTo>
                    <a:pt x="6279178" y="249286"/>
                  </a:lnTo>
                  <a:lnTo>
                    <a:pt x="6255320" y="210008"/>
                  </a:lnTo>
                  <a:lnTo>
                    <a:pt x="6227899" y="173336"/>
                  </a:lnTo>
                  <a:lnTo>
                    <a:pt x="6197155" y="139509"/>
                  </a:lnTo>
                  <a:lnTo>
                    <a:pt x="6163328" y="108765"/>
                  </a:lnTo>
                  <a:lnTo>
                    <a:pt x="6126656" y="81344"/>
                  </a:lnTo>
                  <a:lnTo>
                    <a:pt x="6087378" y="57486"/>
                  </a:lnTo>
                  <a:lnTo>
                    <a:pt x="6045735" y="37429"/>
                  </a:lnTo>
                  <a:lnTo>
                    <a:pt x="6001965" y="21412"/>
                  </a:lnTo>
                  <a:lnTo>
                    <a:pt x="5956308" y="9676"/>
                  </a:lnTo>
                  <a:lnTo>
                    <a:pt x="5909002" y="2458"/>
                  </a:lnTo>
                  <a:lnTo>
                    <a:pt x="586028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38754" y="2996945"/>
              <a:ext cx="6336665" cy="2858135"/>
            </a:xfrm>
            <a:custGeom>
              <a:avLst/>
              <a:gdLst/>
              <a:ahLst/>
              <a:cxnLst/>
              <a:rect l="l" t="t" r="r" b="b"/>
              <a:pathLst>
                <a:path w="6336665" h="2858135">
                  <a:moveTo>
                    <a:pt x="0" y="476376"/>
                  </a:moveTo>
                  <a:lnTo>
                    <a:pt x="2458" y="427662"/>
                  </a:lnTo>
                  <a:lnTo>
                    <a:pt x="9676" y="380356"/>
                  </a:lnTo>
                  <a:lnTo>
                    <a:pt x="21412" y="334699"/>
                  </a:lnTo>
                  <a:lnTo>
                    <a:pt x="37429" y="290929"/>
                  </a:lnTo>
                  <a:lnTo>
                    <a:pt x="57486" y="249286"/>
                  </a:lnTo>
                  <a:lnTo>
                    <a:pt x="81344" y="210008"/>
                  </a:lnTo>
                  <a:lnTo>
                    <a:pt x="108765" y="173336"/>
                  </a:lnTo>
                  <a:lnTo>
                    <a:pt x="139509" y="139509"/>
                  </a:lnTo>
                  <a:lnTo>
                    <a:pt x="173336" y="108765"/>
                  </a:lnTo>
                  <a:lnTo>
                    <a:pt x="210008" y="81344"/>
                  </a:lnTo>
                  <a:lnTo>
                    <a:pt x="249286" y="57486"/>
                  </a:lnTo>
                  <a:lnTo>
                    <a:pt x="290929" y="37429"/>
                  </a:lnTo>
                  <a:lnTo>
                    <a:pt x="334699" y="21412"/>
                  </a:lnTo>
                  <a:lnTo>
                    <a:pt x="380356" y="9676"/>
                  </a:lnTo>
                  <a:lnTo>
                    <a:pt x="427662" y="2458"/>
                  </a:lnTo>
                  <a:lnTo>
                    <a:pt x="476376" y="0"/>
                  </a:lnTo>
                  <a:lnTo>
                    <a:pt x="5860288" y="0"/>
                  </a:lnTo>
                  <a:lnTo>
                    <a:pt x="5909002" y="2458"/>
                  </a:lnTo>
                  <a:lnTo>
                    <a:pt x="5956308" y="9676"/>
                  </a:lnTo>
                  <a:lnTo>
                    <a:pt x="6001965" y="21412"/>
                  </a:lnTo>
                  <a:lnTo>
                    <a:pt x="6045735" y="37429"/>
                  </a:lnTo>
                  <a:lnTo>
                    <a:pt x="6087378" y="57486"/>
                  </a:lnTo>
                  <a:lnTo>
                    <a:pt x="6126656" y="81344"/>
                  </a:lnTo>
                  <a:lnTo>
                    <a:pt x="6163328" y="108765"/>
                  </a:lnTo>
                  <a:lnTo>
                    <a:pt x="6197155" y="139509"/>
                  </a:lnTo>
                  <a:lnTo>
                    <a:pt x="6227899" y="173336"/>
                  </a:lnTo>
                  <a:lnTo>
                    <a:pt x="6255320" y="210008"/>
                  </a:lnTo>
                  <a:lnTo>
                    <a:pt x="6279178" y="249286"/>
                  </a:lnTo>
                  <a:lnTo>
                    <a:pt x="6299235" y="290929"/>
                  </a:lnTo>
                  <a:lnTo>
                    <a:pt x="6315252" y="334699"/>
                  </a:lnTo>
                  <a:lnTo>
                    <a:pt x="6326988" y="380356"/>
                  </a:lnTo>
                  <a:lnTo>
                    <a:pt x="6334206" y="427662"/>
                  </a:lnTo>
                  <a:lnTo>
                    <a:pt x="6336665" y="476376"/>
                  </a:lnTo>
                  <a:lnTo>
                    <a:pt x="6336665" y="2381757"/>
                  </a:lnTo>
                  <a:lnTo>
                    <a:pt x="6334206" y="2430459"/>
                  </a:lnTo>
                  <a:lnTo>
                    <a:pt x="6326988" y="2477755"/>
                  </a:lnTo>
                  <a:lnTo>
                    <a:pt x="6315252" y="2523405"/>
                  </a:lnTo>
                  <a:lnTo>
                    <a:pt x="6299235" y="2567169"/>
                  </a:lnTo>
                  <a:lnTo>
                    <a:pt x="6279178" y="2608809"/>
                  </a:lnTo>
                  <a:lnTo>
                    <a:pt x="6255320" y="2648084"/>
                  </a:lnTo>
                  <a:lnTo>
                    <a:pt x="6227899" y="2684756"/>
                  </a:lnTo>
                  <a:lnTo>
                    <a:pt x="6197155" y="2718584"/>
                  </a:lnTo>
                  <a:lnTo>
                    <a:pt x="6163328" y="2749329"/>
                  </a:lnTo>
                  <a:lnTo>
                    <a:pt x="6126656" y="2776752"/>
                  </a:lnTo>
                  <a:lnTo>
                    <a:pt x="6087378" y="2800613"/>
                  </a:lnTo>
                  <a:lnTo>
                    <a:pt x="6045735" y="2820673"/>
                  </a:lnTo>
                  <a:lnTo>
                    <a:pt x="6001965" y="2836692"/>
                  </a:lnTo>
                  <a:lnTo>
                    <a:pt x="5956308" y="2848431"/>
                  </a:lnTo>
                  <a:lnTo>
                    <a:pt x="5909002" y="2855650"/>
                  </a:lnTo>
                  <a:lnTo>
                    <a:pt x="5860288" y="2858109"/>
                  </a:lnTo>
                  <a:lnTo>
                    <a:pt x="476376" y="2858109"/>
                  </a:lnTo>
                  <a:lnTo>
                    <a:pt x="427662" y="2855650"/>
                  </a:lnTo>
                  <a:lnTo>
                    <a:pt x="380356" y="2848431"/>
                  </a:lnTo>
                  <a:lnTo>
                    <a:pt x="334699" y="2836692"/>
                  </a:lnTo>
                  <a:lnTo>
                    <a:pt x="290929" y="2820673"/>
                  </a:lnTo>
                  <a:lnTo>
                    <a:pt x="249286" y="2800613"/>
                  </a:lnTo>
                  <a:lnTo>
                    <a:pt x="210008" y="2776752"/>
                  </a:lnTo>
                  <a:lnTo>
                    <a:pt x="173336" y="2749329"/>
                  </a:lnTo>
                  <a:lnTo>
                    <a:pt x="139509" y="2718584"/>
                  </a:lnTo>
                  <a:lnTo>
                    <a:pt x="108765" y="2684756"/>
                  </a:lnTo>
                  <a:lnTo>
                    <a:pt x="81344" y="2648084"/>
                  </a:lnTo>
                  <a:lnTo>
                    <a:pt x="57486" y="2608809"/>
                  </a:lnTo>
                  <a:lnTo>
                    <a:pt x="37429" y="2567169"/>
                  </a:lnTo>
                  <a:lnTo>
                    <a:pt x="21412" y="2523405"/>
                  </a:lnTo>
                  <a:lnTo>
                    <a:pt x="9676" y="2477755"/>
                  </a:lnTo>
                  <a:lnTo>
                    <a:pt x="2458" y="2430459"/>
                  </a:lnTo>
                  <a:lnTo>
                    <a:pt x="0" y="2381757"/>
                  </a:lnTo>
                  <a:lnTo>
                    <a:pt x="0" y="476376"/>
                  </a:lnTo>
                  <a:close/>
                </a:path>
              </a:pathLst>
            </a:custGeom>
            <a:ln w="25400">
              <a:solidFill>
                <a:srgbClr val="008D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957576" y="3850385"/>
            <a:ext cx="59004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professor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deve comunicar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direção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escola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fazer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print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tela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para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registro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 evidencia. Além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disso,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pode</a:t>
            </a:r>
            <a:r>
              <a:rPr sz="1800" spc="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informar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aluno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na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própria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rede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assunto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será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resolvido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diretamente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decisão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escola.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107988"/>
            <a:ext cx="689864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20"/>
              </a:lnSpc>
            </a:pPr>
            <a:r>
              <a:rPr sz="1100" spc="-5" dirty="0">
                <a:latin typeface="Calibri"/>
                <a:cs typeface="Calibri"/>
              </a:rPr>
              <a:t>Fonte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: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Acadêmica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Educacional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disponível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</a:t>
            </a:r>
            <a:r>
              <a:rPr sz="1100" spc="285" dirty="0">
                <a:latin typeface="Calibri"/>
                <a:cs typeface="Calibri"/>
              </a:rPr>
              <a:t> </a:t>
            </a: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http://www.academica-edu.com.br/noticia_01.php?Id=356</a:t>
            </a:r>
            <a:r>
              <a:rPr sz="1100" spc="-5" dirty="0">
                <a:latin typeface="Calibri"/>
                <a:cs typeface="Calibri"/>
              </a:rPr>
              <a:t>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acessado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</a:t>
            </a:r>
          </a:p>
          <a:p>
            <a:pPr marL="12700">
              <a:lnSpc>
                <a:spcPts val="2135"/>
              </a:lnSpc>
            </a:pPr>
            <a:r>
              <a:rPr sz="1100" dirty="0">
                <a:latin typeface="Calibri"/>
                <a:cs typeface="Calibri"/>
              </a:rPr>
              <a:t>0</a:t>
            </a:r>
            <a:r>
              <a:rPr lang="pt-BR" sz="1100" dirty="0">
                <a:latin typeface="Calibri"/>
                <a:cs typeface="Calibri"/>
              </a:rPr>
              <a:t>3</a:t>
            </a:r>
            <a:r>
              <a:rPr sz="1100" dirty="0">
                <a:latin typeface="Calibri"/>
                <a:cs typeface="Calibri"/>
              </a:rPr>
              <a:t>/0</a:t>
            </a:r>
            <a:r>
              <a:rPr lang="pt-BR" sz="1100" dirty="0">
                <a:latin typeface="Calibri"/>
                <a:cs typeface="Calibri"/>
              </a:rPr>
              <a:t>1</a:t>
            </a:r>
            <a:r>
              <a:rPr sz="1100" dirty="0">
                <a:latin typeface="Calibri"/>
                <a:cs typeface="Calibri"/>
              </a:rPr>
              <a:t>/</a:t>
            </a:r>
            <a:r>
              <a:rPr lang="pt-BR" sz="1100" dirty="0">
                <a:latin typeface="Calibri"/>
                <a:cs typeface="Calibri"/>
              </a:rPr>
              <a:t>2</a:t>
            </a:r>
            <a:r>
              <a:rPr sz="1100" dirty="0">
                <a:latin typeface="Calibri"/>
                <a:cs typeface="Calibri"/>
              </a:rPr>
              <a:t>3,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às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18h28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871204" y="6666686"/>
            <a:ext cx="2197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50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56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597650"/>
            <a:chOff x="0" y="0"/>
            <a:chExt cx="9144000" cy="6597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4719" y="3827526"/>
              <a:ext cx="2105294" cy="27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478" y="4654550"/>
              <a:ext cx="1962308" cy="1885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987" y="548221"/>
              <a:ext cx="7772960" cy="4677447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2566" y="2355850"/>
            <a:ext cx="383540" cy="4138929"/>
          </a:xfrm>
          <a:prstGeom prst="rect">
            <a:avLst/>
          </a:prstGeom>
        </p:spPr>
        <p:txBody>
          <a:bodyPr vert="vert" wrap="square" lIns="0" tIns="31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latin typeface="Arial MT"/>
                <a:cs typeface="Arial MT"/>
              </a:rPr>
              <a:t>Fonte imagens: </a:t>
            </a:r>
            <a:r>
              <a:rPr sz="800" spc="-5" dirty="0">
                <a:latin typeface="Arial MT"/>
                <a:cs typeface="Arial MT"/>
              </a:rPr>
              <a:t>Dude </a:t>
            </a:r>
            <a:r>
              <a:rPr sz="800" dirty="0">
                <a:latin typeface="Arial MT"/>
                <a:cs typeface="Arial MT"/>
              </a:rPr>
              <a:t>come </a:t>
            </a:r>
            <a:r>
              <a:rPr sz="800" spc="-5" dirty="0">
                <a:latin typeface="Arial MT"/>
                <a:cs typeface="Arial MT"/>
              </a:rPr>
              <a:t>on </a:t>
            </a:r>
            <a:r>
              <a:rPr sz="800" dirty="0">
                <a:latin typeface="Arial MT"/>
                <a:cs typeface="Arial MT"/>
              </a:rPr>
              <a:t>– a</a:t>
            </a:r>
            <a:r>
              <a:rPr sz="800" dirty="0">
                <a:latin typeface="Arial MT"/>
                <a:cs typeface="Arial MT"/>
                <a:hlinkClick r:id="rId5"/>
              </a:rPr>
              <a:t>http://knowyourmeme.com/memes/dude-come-on </a:t>
            </a:r>
            <a:r>
              <a:rPr sz="800" dirty="0">
                <a:latin typeface="Arial MT"/>
                <a:cs typeface="Arial MT"/>
              </a:rPr>
              <a:t>– Yao </a:t>
            </a:r>
            <a:r>
              <a:rPr sz="800" spc="-21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Ming</a:t>
            </a:r>
            <a:r>
              <a:rPr sz="800" spc="4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-</a:t>
            </a:r>
            <a:r>
              <a:rPr sz="800" spc="2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  <a:hlinkClick r:id="rId6"/>
              </a:rPr>
              <a:t>http://knowyourmeme.com/memes/yao-ming-face-bitch-please</a:t>
            </a:r>
            <a:r>
              <a:rPr sz="800" spc="5" dirty="0">
                <a:latin typeface="Arial MT"/>
                <a:cs typeface="Arial MT"/>
                <a:hlinkClick r:id="rId6"/>
              </a:rPr>
              <a:t> </a:t>
            </a:r>
            <a:r>
              <a:rPr sz="800" dirty="0">
                <a:latin typeface="Arial MT"/>
                <a:cs typeface="Arial MT"/>
              </a:rPr>
              <a:t>acesso</a:t>
            </a:r>
            <a:r>
              <a:rPr sz="800" spc="2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em </a:t>
            </a:r>
            <a:r>
              <a:rPr sz="800" spc="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03/07/2012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29192" y="6661886"/>
            <a:ext cx="971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155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EU</a:t>
            </a:r>
            <a:r>
              <a:rPr spc="-20" dirty="0"/>
              <a:t> </a:t>
            </a:r>
            <a:r>
              <a:rPr spc="-70" dirty="0"/>
              <a:t>ACHAVA</a:t>
            </a:r>
            <a:r>
              <a:rPr spc="-15" dirty="0"/>
              <a:t> </a:t>
            </a:r>
            <a:r>
              <a:rPr spc="-5" dirty="0"/>
              <a:t>QUE</a:t>
            </a:r>
            <a:r>
              <a:rPr spc="-10" dirty="0"/>
              <a:t> </a:t>
            </a:r>
            <a:r>
              <a:rPr spc="-5" dirty="0"/>
              <a:t>A </a:t>
            </a:r>
            <a:r>
              <a:rPr dirty="0"/>
              <a:t> </a:t>
            </a:r>
            <a:r>
              <a:rPr spc="-5" dirty="0"/>
              <a:t>INTERNET</a:t>
            </a:r>
            <a:r>
              <a:rPr spc="-15" dirty="0"/>
              <a:t> </a:t>
            </a:r>
            <a:r>
              <a:rPr spc="-5" dirty="0"/>
              <a:t>ERA</a:t>
            </a:r>
            <a:r>
              <a:rPr spc="-30" dirty="0"/>
              <a:t> </a:t>
            </a:r>
            <a:r>
              <a:rPr spc="-5" dirty="0"/>
              <a:t>UMA </a:t>
            </a:r>
            <a:r>
              <a:rPr spc="-890" dirty="0"/>
              <a:t> </a:t>
            </a:r>
            <a:r>
              <a:rPr spc="-10" dirty="0"/>
              <a:t>TERRA</a:t>
            </a:r>
            <a:r>
              <a:rPr spc="-15" dirty="0"/>
              <a:t> </a:t>
            </a:r>
            <a:r>
              <a:rPr spc="-5" dirty="0"/>
              <a:t>SEM</a:t>
            </a:r>
            <a:r>
              <a:rPr spc="-10" dirty="0"/>
              <a:t> LEI!</a:t>
            </a:r>
          </a:p>
          <a:p>
            <a:pPr marL="85090" algn="ctr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MAS</a:t>
            </a:r>
            <a:r>
              <a:rPr spc="-30" dirty="0"/>
              <a:t> </a:t>
            </a:r>
            <a:r>
              <a:rPr spc="-20" dirty="0"/>
              <a:t>NÃO</a:t>
            </a:r>
            <a:r>
              <a:rPr spc="-15" dirty="0"/>
              <a:t> </a:t>
            </a:r>
            <a:r>
              <a:rPr spc="-10" dirty="0"/>
              <a:t>É!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87" y="1092263"/>
            <a:ext cx="3846449" cy="5440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05300" y="1296924"/>
            <a:ext cx="4415155" cy="1323975"/>
          </a:xfrm>
          <a:prstGeom prst="rect">
            <a:avLst/>
          </a:prstGeom>
          <a:solidFill>
            <a:srgbClr val="00AF50">
              <a:alpha val="74900"/>
            </a:srgbClr>
          </a:solidFill>
        </p:spPr>
        <p:txBody>
          <a:bodyPr vert="horz" wrap="square" lIns="0" tIns="13335" rIns="0" bIns="0" rtlCol="0">
            <a:spAutoFit/>
          </a:bodyPr>
          <a:lstStyle/>
          <a:p>
            <a:pPr marL="440055" marR="260985" indent="-173990">
              <a:lnSpc>
                <a:spcPct val="100000"/>
              </a:lnSpc>
              <a:spcBef>
                <a:spcPts val="105"/>
              </a:spcBef>
            </a:pPr>
            <a:r>
              <a:rPr spc="-50" dirty="0">
                <a:solidFill>
                  <a:srgbClr val="FFFFFF"/>
                </a:solidFill>
              </a:rPr>
              <a:t>Vamos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promover </a:t>
            </a:r>
            <a:r>
              <a:rPr spc="-5" dirty="0">
                <a:solidFill>
                  <a:srgbClr val="FFFFFF"/>
                </a:solidFill>
              </a:rPr>
              <a:t>a </a:t>
            </a:r>
            <a:r>
              <a:rPr spc="-885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Internet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do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Bem!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74891" y="6644640"/>
            <a:ext cx="226187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0"/>
              </a:lnSpc>
              <a:tabLst>
                <a:tab pos="2067560" algn="l"/>
              </a:tabLst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direitos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reservados	</a:t>
            </a:r>
            <a:fld id="{81D60167-4931-47E6-BA6A-407CBD079E47}" type="slidenum">
              <a:rPr sz="1650" baseline="2525" dirty="0">
                <a:solidFill>
                  <a:srgbClr val="FFFFFF"/>
                </a:solidFill>
                <a:latin typeface="Arial MT"/>
                <a:cs typeface="Arial MT"/>
              </a:rPr>
              <a:t>58</a:t>
            </a:fld>
            <a:endParaRPr sz="1650" baseline="2525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6402" y="3517138"/>
            <a:ext cx="4300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3"/>
              </a:rPr>
              <a:t>http://twitpic.com/8h84ht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4"/>
              </a:rPr>
              <a:t>Facebook: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4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4"/>
              </a:rPr>
              <a:t>http://ow.ly/95QAU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74891" y="6622795"/>
            <a:ext cx="177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direitos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reservados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48397" y="4314436"/>
            <a:ext cx="3895725" cy="2543810"/>
            <a:chOff x="5248397" y="4314436"/>
            <a:chExt cx="3895725" cy="2543810"/>
          </a:xfrm>
        </p:grpSpPr>
        <p:sp>
          <p:nvSpPr>
            <p:cNvPr id="5" name="object 5"/>
            <p:cNvSpPr/>
            <p:nvPr/>
          </p:nvSpPr>
          <p:spPr>
            <a:xfrm>
              <a:off x="8986901" y="6597350"/>
              <a:ext cx="157480" cy="260985"/>
            </a:xfrm>
            <a:custGeom>
              <a:avLst/>
              <a:gdLst/>
              <a:ahLst/>
              <a:cxnLst/>
              <a:rect l="l" t="t" r="r" b="b"/>
              <a:pathLst>
                <a:path w="157479" h="260984">
                  <a:moveTo>
                    <a:pt x="157098" y="0"/>
                  </a:moveTo>
                  <a:lnTo>
                    <a:pt x="0" y="0"/>
                  </a:lnTo>
                  <a:lnTo>
                    <a:pt x="0" y="260646"/>
                  </a:lnTo>
                  <a:lnTo>
                    <a:pt x="157098" y="260646"/>
                  </a:lnTo>
                  <a:lnTo>
                    <a:pt x="157098" y="0"/>
                  </a:lnTo>
                  <a:close/>
                </a:path>
              </a:pathLst>
            </a:custGeom>
            <a:solidFill>
              <a:srgbClr val="008D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8397" y="4314436"/>
              <a:ext cx="3711500" cy="228321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6482" y="872744"/>
            <a:ext cx="6727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Acesse:</a:t>
            </a:r>
            <a:r>
              <a:rPr sz="32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95D6"/>
                </a:solidFill>
                <a:latin typeface="Calibri"/>
                <a:cs typeface="Calibri"/>
                <a:hlinkClick r:id="rId3"/>
              </a:rPr>
              <a:t>www.familiamaissegura.com.br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850" y="4365561"/>
            <a:ext cx="377825" cy="3762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8027" y="4886709"/>
            <a:ext cx="392697" cy="3786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2592" y="4402073"/>
            <a:ext cx="6085840" cy="213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395">
              <a:lnSpc>
                <a:spcPct val="100000"/>
              </a:lnSpc>
              <a:spcBef>
                <a:spcPts val="100"/>
              </a:spcBef>
            </a:pPr>
            <a:r>
              <a:rPr sz="1800" b="1" u="sng" spc="-10" dirty="0">
                <a:solidFill>
                  <a:srgbClr val="0095D5"/>
                </a:solidFill>
                <a:uFill>
                  <a:solidFill>
                    <a:srgbClr val="0095D5"/>
                  </a:solidFill>
                </a:uFill>
                <a:latin typeface="Calibri"/>
                <a:cs typeface="Calibri"/>
                <a:hlinkClick r:id="rId6"/>
              </a:rPr>
              <a:t>http://www.facebook.com/FamiliaMaisSeguraNaInternet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Calibri"/>
              <a:cs typeface="Calibri"/>
            </a:endParaRPr>
          </a:p>
          <a:p>
            <a:pPr marL="645795">
              <a:lnSpc>
                <a:spcPct val="100000"/>
              </a:lnSpc>
            </a:pPr>
            <a:r>
              <a:rPr sz="1800" b="1" u="sng" spc="-15" dirty="0">
                <a:solidFill>
                  <a:srgbClr val="0095D5"/>
                </a:solidFill>
                <a:uFill>
                  <a:solidFill>
                    <a:srgbClr val="0095D5"/>
                  </a:solidFill>
                </a:uFill>
                <a:latin typeface="Calibri"/>
                <a:cs typeface="Calibri"/>
              </a:rPr>
              <a:t>https://twitter.com/FamiliaMaisSegu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000" b="1" spc="-15" dirty="0">
                <a:solidFill>
                  <a:srgbClr val="0095D6"/>
                </a:solidFill>
                <a:latin typeface="Calibri"/>
                <a:cs typeface="Calibri"/>
              </a:rPr>
              <a:t>Contato:</a:t>
            </a:r>
            <a:r>
              <a:rPr sz="2000" b="1" spc="-40" dirty="0">
                <a:solidFill>
                  <a:srgbClr val="0095D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95D6"/>
                </a:solidFill>
                <a:latin typeface="Calibri"/>
                <a:cs typeface="Calibri"/>
              </a:rPr>
              <a:t>Cida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(55</a:t>
            </a:r>
            <a:r>
              <a:rPr sz="2000" b="1" spc="-40" dirty="0">
                <a:solidFill>
                  <a:srgbClr val="0095D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11)</a:t>
            </a:r>
            <a:r>
              <a:rPr sz="2000" b="1" spc="-25" dirty="0">
                <a:solidFill>
                  <a:srgbClr val="0095D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3068-0777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(55</a:t>
            </a:r>
            <a:r>
              <a:rPr sz="2000" b="1" spc="-40" dirty="0">
                <a:solidFill>
                  <a:srgbClr val="0095D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11)</a:t>
            </a:r>
            <a:r>
              <a:rPr sz="2000" b="1" spc="-30" dirty="0">
                <a:solidFill>
                  <a:srgbClr val="0095D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95D6"/>
                </a:solidFill>
                <a:latin typeface="Calibri"/>
                <a:cs typeface="Calibri"/>
              </a:rPr>
              <a:t>99789-8222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95D6"/>
                </a:solidFill>
                <a:latin typeface="Calibri"/>
                <a:cs typeface="Calibri"/>
                <a:hlinkClick r:id="rId7"/>
              </a:rPr>
              <a:t>presidencia@istart.org.br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71775" y="1462947"/>
            <a:ext cx="3600450" cy="2734945"/>
            <a:chOff x="2771775" y="1462947"/>
            <a:chExt cx="3600450" cy="273494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775" y="1462947"/>
              <a:ext cx="3492363" cy="26740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2426" y="3705225"/>
              <a:ext cx="1439799" cy="49212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5625" y="1684337"/>
            <a:ext cx="768350" cy="56673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975" y="2625991"/>
            <a:ext cx="1283405" cy="4282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9598" y="1791549"/>
            <a:ext cx="925881" cy="28396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2100" y="3329656"/>
            <a:ext cx="648716" cy="26872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0730" y="2348344"/>
            <a:ext cx="773028" cy="7730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0825" y="4652898"/>
            <a:ext cx="2043176" cy="5588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92169" y="2733675"/>
            <a:ext cx="1662932" cy="54155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97675" y="2189162"/>
            <a:ext cx="1565275" cy="4619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78801" y="3698811"/>
            <a:ext cx="1368425" cy="4048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11350" y="3271773"/>
            <a:ext cx="1068387" cy="62865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88125" y="1685925"/>
            <a:ext cx="2087626" cy="3175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40500" y="3559238"/>
            <a:ext cx="999957" cy="5916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8231" y="6631635"/>
            <a:ext cx="96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4891" y="6546595"/>
            <a:ext cx="177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Todos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direitos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reserva</a:t>
            </a:r>
            <a:r>
              <a:rPr sz="2700" spc="-127" baseline="-4629" dirty="0">
                <a:latin typeface="Calibri"/>
                <a:cs typeface="Calibri"/>
              </a:rPr>
              <a:t>7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dos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97175"/>
            <a:ext cx="2565400" cy="17811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040" y="2663728"/>
            <a:ext cx="1542718" cy="20070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0651" y="3298761"/>
            <a:ext cx="1235075" cy="7794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6076" y="3041650"/>
            <a:ext cx="1293749" cy="12922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96200" y="3244850"/>
            <a:ext cx="1185862" cy="7905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6867" y="2310765"/>
            <a:ext cx="138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Casa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Ópera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5397" y="2318765"/>
            <a:ext cx="281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7730" algn="l"/>
              </a:tabLst>
            </a:pPr>
            <a:r>
              <a:rPr sz="2700" b="1" spc="-15" baseline="1543" dirty="0">
                <a:latin typeface="Calibri"/>
                <a:cs typeface="Calibri"/>
              </a:rPr>
              <a:t>Fonógrafo/Vinil	</a:t>
            </a:r>
            <a:r>
              <a:rPr sz="1800" b="1" spc="-5" dirty="0">
                <a:latin typeface="Calibri"/>
                <a:cs typeface="Calibri"/>
              </a:rPr>
              <a:t>Fita</a:t>
            </a:r>
            <a:r>
              <a:rPr sz="1800" b="1" spc="-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K7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1083" y="2336038"/>
            <a:ext cx="28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861" y="2336038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MP3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2185" y="4949697"/>
            <a:ext cx="1231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Presença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física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Público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4748" y="4949697"/>
            <a:ext cx="15347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Reprodutibilidade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(nasce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indústria)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5072" y="4957698"/>
            <a:ext cx="11436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Mobilidade 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au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og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av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ç</a:t>
            </a:r>
            <a:r>
              <a:rPr sz="1600" spc="-5" dirty="0">
                <a:latin typeface="Calibri"/>
                <a:cs typeface="Calibri"/>
              </a:rPr>
              <a:t>ão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6029" y="4949697"/>
            <a:ext cx="10185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Capacidade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Qualidade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9097" y="4973573"/>
            <a:ext cx="11918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libri"/>
                <a:cs typeface="Calibri"/>
              </a:rPr>
              <a:t>Perda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suporte físico;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Fácil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acesso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6611" y="6151879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Perda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Controle!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2459" y="5818632"/>
            <a:ext cx="8342630" cy="425450"/>
            <a:chOff x="632459" y="5818632"/>
            <a:chExt cx="8342630" cy="42545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59" y="5818632"/>
              <a:ext cx="8342376" cy="425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4687" y="5923113"/>
              <a:ext cx="8088630" cy="171450"/>
            </a:xfrm>
            <a:custGeom>
              <a:avLst/>
              <a:gdLst/>
              <a:ahLst/>
              <a:cxnLst/>
              <a:rect l="l" t="t" r="r" b="b"/>
              <a:pathLst>
                <a:path w="8088630" h="171450">
                  <a:moveTo>
                    <a:pt x="8012725" y="85573"/>
                  </a:moveTo>
                  <a:lnTo>
                    <a:pt x="7926641" y="135789"/>
                  </a:lnTo>
                  <a:lnTo>
                    <a:pt x="7921033" y="140822"/>
                  </a:lnTo>
                  <a:lnTo>
                    <a:pt x="7917878" y="147400"/>
                  </a:lnTo>
                  <a:lnTo>
                    <a:pt x="7917390" y="154688"/>
                  </a:lnTo>
                  <a:lnTo>
                    <a:pt x="7919783" y="161849"/>
                  </a:lnTo>
                  <a:lnTo>
                    <a:pt x="7924835" y="167497"/>
                  </a:lnTo>
                  <a:lnTo>
                    <a:pt x="7931435" y="170670"/>
                  </a:lnTo>
                  <a:lnTo>
                    <a:pt x="7938750" y="171147"/>
                  </a:lnTo>
                  <a:lnTo>
                    <a:pt x="7945945" y="168707"/>
                  </a:lnTo>
                  <a:lnTo>
                    <a:pt x="8055787" y="104623"/>
                  </a:lnTo>
                  <a:lnTo>
                    <a:pt x="8050720" y="104623"/>
                  </a:lnTo>
                  <a:lnTo>
                    <a:pt x="8050720" y="102032"/>
                  </a:lnTo>
                  <a:lnTo>
                    <a:pt x="8040941" y="102032"/>
                  </a:lnTo>
                  <a:lnTo>
                    <a:pt x="8012725" y="85573"/>
                  </a:lnTo>
                  <a:close/>
                </a:path>
                <a:path w="8088630" h="171450">
                  <a:moveTo>
                    <a:pt x="7980068" y="66523"/>
                  </a:moveTo>
                  <a:lnTo>
                    <a:pt x="0" y="66523"/>
                  </a:lnTo>
                  <a:lnTo>
                    <a:pt x="0" y="104623"/>
                  </a:lnTo>
                  <a:lnTo>
                    <a:pt x="7980068" y="104623"/>
                  </a:lnTo>
                  <a:lnTo>
                    <a:pt x="8012725" y="85573"/>
                  </a:lnTo>
                  <a:lnTo>
                    <a:pt x="7980068" y="66523"/>
                  </a:lnTo>
                  <a:close/>
                </a:path>
                <a:path w="8088630" h="171450">
                  <a:moveTo>
                    <a:pt x="8055787" y="66523"/>
                  </a:moveTo>
                  <a:lnTo>
                    <a:pt x="8050720" y="66523"/>
                  </a:lnTo>
                  <a:lnTo>
                    <a:pt x="8050720" y="104623"/>
                  </a:lnTo>
                  <a:lnTo>
                    <a:pt x="8055787" y="104623"/>
                  </a:lnTo>
                  <a:lnTo>
                    <a:pt x="8088439" y="85573"/>
                  </a:lnTo>
                  <a:lnTo>
                    <a:pt x="8055787" y="66523"/>
                  </a:lnTo>
                  <a:close/>
                </a:path>
                <a:path w="8088630" h="171450">
                  <a:moveTo>
                    <a:pt x="8040941" y="69114"/>
                  </a:moveTo>
                  <a:lnTo>
                    <a:pt x="8012725" y="85573"/>
                  </a:lnTo>
                  <a:lnTo>
                    <a:pt x="8040941" y="102032"/>
                  </a:lnTo>
                  <a:lnTo>
                    <a:pt x="8040941" y="69114"/>
                  </a:lnTo>
                  <a:close/>
                </a:path>
                <a:path w="8088630" h="171450">
                  <a:moveTo>
                    <a:pt x="8050720" y="69114"/>
                  </a:moveTo>
                  <a:lnTo>
                    <a:pt x="8040941" y="69114"/>
                  </a:lnTo>
                  <a:lnTo>
                    <a:pt x="8040941" y="102032"/>
                  </a:lnTo>
                  <a:lnTo>
                    <a:pt x="8050720" y="102032"/>
                  </a:lnTo>
                  <a:lnTo>
                    <a:pt x="8050720" y="69114"/>
                  </a:lnTo>
                  <a:close/>
                </a:path>
                <a:path w="8088630" h="171450">
                  <a:moveTo>
                    <a:pt x="7938750" y="0"/>
                  </a:moveTo>
                  <a:lnTo>
                    <a:pt x="7931435" y="477"/>
                  </a:lnTo>
                  <a:lnTo>
                    <a:pt x="7924835" y="3650"/>
                  </a:lnTo>
                  <a:lnTo>
                    <a:pt x="7919783" y="9297"/>
                  </a:lnTo>
                  <a:lnTo>
                    <a:pt x="7917390" y="16459"/>
                  </a:lnTo>
                  <a:lnTo>
                    <a:pt x="7917878" y="23747"/>
                  </a:lnTo>
                  <a:lnTo>
                    <a:pt x="7921033" y="30325"/>
                  </a:lnTo>
                  <a:lnTo>
                    <a:pt x="7926641" y="35357"/>
                  </a:lnTo>
                  <a:lnTo>
                    <a:pt x="8012725" y="85573"/>
                  </a:lnTo>
                  <a:lnTo>
                    <a:pt x="8040941" y="69114"/>
                  </a:lnTo>
                  <a:lnTo>
                    <a:pt x="8050720" y="69114"/>
                  </a:lnTo>
                  <a:lnTo>
                    <a:pt x="8050720" y="66523"/>
                  </a:lnTo>
                  <a:lnTo>
                    <a:pt x="8055787" y="66523"/>
                  </a:lnTo>
                  <a:lnTo>
                    <a:pt x="7945945" y="2439"/>
                  </a:lnTo>
                  <a:lnTo>
                    <a:pt x="7938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0" marR="5080" indent="35306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Mudar </a:t>
            </a:r>
            <a:r>
              <a:rPr sz="3200" spc="-25" dirty="0"/>
              <a:t>faz</a:t>
            </a:r>
            <a:r>
              <a:rPr sz="3200" spc="-10" dirty="0"/>
              <a:t> </a:t>
            </a:r>
            <a:r>
              <a:rPr sz="3200" spc="-15" dirty="0"/>
              <a:t>parte </a:t>
            </a:r>
            <a:r>
              <a:rPr sz="3200" spc="-10" dirty="0"/>
              <a:t> Inovação</a:t>
            </a:r>
            <a:r>
              <a:rPr sz="3200" spc="-40" dirty="0"/>
              <a:t> </a:t>
            </a:r>
            <a:r>
              <a:rPr sz="3200" dirty="0"/>
              <a:t>na</a:t>
            </a:r>
            <a:r>
              <a:rPr sz="3200" spc="-45" dirty="0"/>
              <a:t> </a:t>
            </a:r>
            <a:r>
              <a:rPr sz="3200" spc="-5" dirty="0"/>
              <a:t>Música: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5239" y="1410665"/>
            <a:ext cx="750824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que</a:t>
            </a:r>
            <a:r>
              <a:rPr sz="3200" b="1" spc="-15" dirty="0">
                <a:latin typeface="Calibri"/>
                <a:cs typeface="Calibri"/>
              </a:rPr>
              <a:t> realmente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foi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40" dirty="0">
                <a:latin typeface="Calibri"/>
                <a:cs typeface="Calibri"/>
              </a:rPr>
              <a:t>INOVAÇÃO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na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Química?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45" dirty="0">
                <a:latin typeface="Calibri"/>
                <a:cs typeface="Calibri"/>
              </a:rPr>
              <a:t>Tabela</a:t>
            </a:r>
            <a:r>
              <a:rPr sz="3200" spc="-10" dirty="0">
                <a:latin typeface="Calibri"/>
                <a:cs typeface="Calibri"/>
              </a:rPr>
              <a:t> Periódica</a:t>
            </a:r>
            <a:r>
              <a:rPr sz="3200" spc="-5" dirty="0">
                <a:latin typeface="Calibri"/>
                <a:cs typeface="Calibri"/>
              </a:rPr>
              <a:t> dos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Elementos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(Mendeleev)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662" y="3262312"/>
            <a:ext cx="1812925" cy="2759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5726" y="3506851"/>
            <a:ext cx="3208273" cy="19653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2350" y="3521075"/>
            <a:ext cx="3139800" cy="18748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546303" y="6660895"/>
            <a:ext cx="19050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siga</a:t>
            </a:r>
            <a:r>
              <a:rPr spc="-20" dirty="0"/>
              <a:t> </a:t>
            </a:r>
            <a:r>
              <a:rPr spc="-5" dirty="0"/>
              <a:t>twitter:</a:t>
            </a:r>
            <a:r>
              <a:rPr spc="-45" dirty="0"/>
              <a:t> </a:t>
            </a:r>
            <a:r>
              <a:rPr spc="-5" dirty="0"/>
              <a:t>@patriciapeckadv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6874891" y="6660895"/>
            <a:ext cx="1779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845042" y="6661886"/>
            <a:ext cx="28257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18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8355" rIns="0" bIns="0" rtlCol="0">
            <a:spAutoFit/>
          </a:bodyPr>
          <a:lstStyle/>
          <a:p>
            <a:pPr marL="191135" marR="5080" indent="58991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Mudar </a:t>
            </a:r>
            <a:r>
              <a:rPr sz="3200" spc="-25" dirty="0"/>
              <a:t>faz</a:t>
            </a:r>
            <a:r>
              <a:rPr sz="3200" spc="-5" dirty="0"/>
              <a:t> </a:t>
            </a:r>
            <a:r>
              <a:rPr sz="3200" spc="-15" dirty="0"/>
              <a:t>parte </a:t>
            </a:r>
            <a:r>
              <a:rPr sz="3200" spc="-10" dirty="0"/>
              <a:t> Inovação</a:t>
            </a:r>
            <a:r>
              <a:rPr sz="3200" spc="-40" dirty="0"/>
              <a:t> </a:t>
            </a:r>
            <a:r>
              <a:rPr sz="3200" spc="-5" dirty="0"/>
              <a:t>na</a:t>
            </a:r>
            <a:r>
              <a:rPr sz="3200" spc="-45" dirty="0"/>
              <a:t> </a:t>
            </a:r>
            <a:r>
              <a:rPr sz="3200" spc="-10" dirty="0"/>
              <a:t>Eletrônica: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50" y="2835275"/>
            <a:ext cx="1123950" cy="1676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4226" y="3074923"/>
            <a:ext cx="1798574" cy="12033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3201" y="3078226"/>
            <a:ext cx="2174875" cy="12001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5275" y="2835275"/>
            <a:ext cx="1101725" cy="16827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7301" y="3073336"/>
            <a:ext cx="1808099" cy="1204912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2142" y="4832096"/>
          <a:ext cx="3726815" cy="940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479">
                <a:tc>
                  <a:txBody>
                    <a:bodyPr/>
                    <a:lstStyle/>
                    <a:p>
                      <a:pPr marL="31750">
                        <a:lnSpc>
                          <a:spcPts val="1515"/>
                        </a:lnSpc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Válvula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ctr">
                        <a:lnSpc>
                          <a:spcPts val="1515"/>
                        </a:lnSpc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Transistor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2260" algn="ctr">
                        <a:lnSpc>
                          <a:spcPts val="1565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Microchip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01">
                <a:tc>
                  <a:txBody>
                    <a:bodyPr/>
                    <a:lstStyle/>
                    <a:p>
                      <a:pPr marL="72390">
                        <a:lnSpc>
                          <a:spcPts val="1655"/>
                        </a:lnSpc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(1904)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ts val="1655"/>
                        </a:lnSpc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(1947)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2895" algn="ctr">
                        <a:lnSpc>
                          <a:spcPts val="1705"/>
                        </a:lnSpc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(1958)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3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ts val="1655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Bell</a:t>
                      </a:r>
                      <a:r>
                        <a:rPr sz="16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Labs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 algn="ctr">
                        <a:lnSpc>
                          <a:spcPts val="1705"/>
                        </a:lnSpc>
                      </a:pPr>
                      <a:r>
                        <a:rPr sz="1600" b="1" spc="-45" dirty="0">
                          <a:latin typeface="Calibri"/>
                          <a:cs typeface="Calibri"/>
                        </a:rPr>
                        <a:t>Texas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03530" algn="ctr">
                        <a:lnSpc>
                          <a:spcPts val="1900"/>
                        </a:lnSpc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Instruments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45042" y="6661886"/>
            <a:ext cx="28257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18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9715" y="4814697"/>
            <a:ext cx="206184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3905" marR="265430" indent="-49085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alibri"/>
                <a:cs typeface="Calibri"/>
              </a:rPr>
              <a:t>Mic</a:t>
            </a:r>
            <a:r>
              <a:rPr sz="1600" b="1" spc="-35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o</a:t>
            </a:r>
            <a:r>
              <a:rPr sz="1600" b="1" spc="-10" dirty="0">
                <a:latin typeface="Calibri"/>
                <a:cs typeface="Calibri"/>
              </a:rPr>
              <a:t>p</a:t>
            </a:r>
            <a:r>
              <a:rPr sz="1600" b="1" spc="-35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oc</a:t>
            </a:r>
            <a:r>
              <a:rPr sz="1600" b="1" spc="-10" dirty="0">
                <a:latin typeface="Calibri"/>
                <a:cs typeface="Calibri"/>
              </a:rPr>
              <a:t>essador  </a:t>
            </a:r>
            <a:r>
              <a:rPr sz="1600" b="1" spc="-15" dirty="0">
                <a:latin typeface="Calibri"/>
                <a:cs typeface="Calibri"/>
              </a:rPr>
              <a:t>(1971) 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INTEL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(1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pentium</a:t>
            </a:r>
            <a:r>
              <a:rPr sz="1600" b="1" spc="-5" dirty="0">
                <a:latin typeface="Calibri"/>
                <a:cs typeface="Calibri"/>
              </a:rPr>
              <a:t> = 70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milhões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de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transitors)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2298" y="4824222"/>
            <a:ext cx="10496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P</a:t>
            </a:r>
            <a:r>
              <a:rPr sz="1600" b="1" spc="-30" dirty="0">
                <a:latin typeface="Calibri"/>
                <a:cs typeface="Calibri"/>
              </a:rPr>
              <a:t>r</a:t>
            </a:r>
            <a:r>
              <a:rPr sz="1600" b="1" spc="-5" dirty="0">
                <a:latin typeface="Calibri"/>
                <a:cs typeface="Calibri"/>
              </a:rPr>
              <a:t>oc</a:t>
            </a:r>
            <a:r>
              <a:rPr sz="1600" b="1" spc="-10" dirty="0">
                <a:latin typeface="Calibri"/>
                <a:cs typeface="Calibri"/>
              </a:rPr>
              <a:t>essador  Quântico 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(1999)</a:t>
            </a:r>
            <a:endParaRPr sz="1600">
              <a:latin typeface="Calibri"/>
              <a:cs typeface="Calibri"/>
            </a:endParaRPr>
          </a:p>
          <a:p>
            <a:pPr marL="50165" algn="ctr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MIT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6901" y="6597350"/>
            <a:ext cx="157480" cy="260985"/>
          </a:xfrm>
          <a:custGeom>
            <a:avLst/>
            <a:gdLst/>
            <a:ahLst/>
            <a:cxnLst/>
            <a:rect l="l" t="t" r="r" b="b"/>
            <a:pathLst>
              <a:path w="157479" h="260984">
                <a:moveTo>
                  <a:pt x="157098" y="0"/>
                </a:moveTo>
                <a:lnTo>
                  <a:pt x="0" y="0"/>
                </a:lnTo>
                <a:lnTo>
                  <a:pt x="0" y="260646"/>
                </a:lnTo>
                <a:lnTo>
                  <a:pt x="157098" y="260646"/>
                </a:lnTo>
                <a:lnTo>
                  <a:pt x="157098" y="0"/>
                </a:lnTo>
                <a:close/>
              </a:path>
            </a:pathLst>
          </a:custGeom>
          <a:solidFill>
            <a:srgbClr val="008D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3679" marR="5080" indent="54737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Mudar </a:t>
            </a:r>
            <a:r>
              <a:rPr sz="3200" spc="-25" dirty="0"/>
              <a:t>faz</a:t>
            </a:r>
            <a:r>
              <a:rPr sz="3200" spc="-5" dirty="0"/>
              <a:t> </a:t>
            </a:r>
            <a:r>
              <a:rPr sz="3200" spc="-15" dirty="0"/>
              <a:t>parte </a:t>
            </a:r>
            <a:r>
              <a:rPr sz="3200" spc="-10" dirty="0"/>
              <a:t> Inovação</a:t>
            </a:r>
            <a:r>
              <a:rPr sz="3200" spc="-30" dirty="0"/>
              <a:t> </a:t>
            </a:r>
            <a:r>
              <a:rPr sz="3200" dirty="0"/>
              <a:t>na</a:t>
            </a:r>
            <a:r>
              <a:rPr sz="3200" spc="-35" dirty="0"/>
              <a:t> </a:t>
            </a:r>
            <a:r>
              <a:rPr sz="3200" spc="-15" dirty="0"/>
              <a:t>Educação: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838" y="3040126"/>
            <a:ext cx="1716061" cy="13728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8223" y="4602860"/>
            <a:ext cx="12192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Quadro</a:t>
            </a:r>
            <a:r>
              <a:rPr sz="1600" b="1" spc="-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Negro </a:t>
            </a:r>
            <a:r>
              <a:rPr sz="1600" b="1" spc="-35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Anos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70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7673" y="3171774"/>
            <a:ext cx="1206563" cy="119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58820" y="4594986"/>
            <a:ext cx="10814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Com</a:t>
            </a:r>
            <a:r>
              <a:rPr sz="1600" b="1" spc="-15" dirty="0">
                <a:latin typeface="Calibri"/>
                <a:cs typeface="Calibri"/>
              </a:rPr>
              <a:t>p</a:t>
            </a:r>
            <a:r>
              <a:rPr sz="1600" b="1" spc="-10" dirty="0">
                <a:latin typeface="Calibri"/>
                <a:cs typeface="Calibri"/>
              </a:rPr>
              <a:t>u</a:t>
            </a:r>
            <a:r>
              <a:rPr sz="1600" b="1" spc="-2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ador  Anos</a:t>
            </a:r>
            <a:r>
              <a:rPr sz="1600" b="1" spc="-1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80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6100" y="3068675"/>
            <a:ext cx="1900301" cy="12518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953380" y="4594605"/>
            <a:ext cx="6991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2875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latin typeface="Calibri"/>
                <a:cs typeface="Calibri"/>
              </a:rPr>
              <a:t>Web 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Anos</a:t>
            </a:r>
            <a:r>
              <a:rPr sz="1600" b="1" spc="-8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90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7950" y="3440163"/>
            <a:ext cx="2132076" cy="5081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51752" y="4530978"/>
            <a:ext cx="162877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Ambientes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Virtuais </a:t>
            </a:r>
            <a:r>
              <a:rPr sz="1600" b="1" spc="-3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</a:t>
            </a:r>
            <a:r>
              <a:rPr sz="1600" b="1" spc="35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Aprendizagem </a:t>
            </a:r>
            <a:r>
              <a:rPr sz="1600" b="1" spc="-5" dirty="0">
                <a:latin typeface="Calibri"/>
                <a:cs typeface="Calibri"/>
              </a:rPr>
              <a:t> e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EAD</a:t>
            </a:r>
            <a:endParaRPr sz="1600">
              <a:latin typeface="Calibri"/>
              <a:cs typeface="Calibri"/>
            </a:endParaRPr>
          </a:p>
          <a:p>
            <a:pPr marL="48895" algn="ctr">
              <a:lnSpc>
                <a:spcPct val="100000"/>
              </a:lnSpc>
            </a:pPr>
            <a:r>
              <a:rPr sz="1600" b="1" spc="-5" dirty="0">
                <a:latin typeface="Calibri"/>
                <a:cs typeface="Calibri"/>
              </a:rPr>
              <a:t>Anos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2000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5" dirty="0"/>
              <a:t>Todos</a:t>
            </a:r>
            <a:r>
              <a:rPr spc="-10" dirty="0"/>
              <a:t> </a:t>
            </a:r>
            <a:r>
              <a:rPr dirty="0"/>
              <a:t>os</a:t>
            </a:r>
            <a:r>
              <a:rPr spc="5" dirty="0"/>
              <a:t> </a:t>
            </a:r>
            <a:r>
              <a:rPr spc="-5" dirty="0"/>
              <a:t>direitos</a:t>
            </a:r>
            <a:r>
              <a:rPr spc="-40" dirty="0"/>
              <a:t> </a:t>
            </a:r>
            <a:r>
              <a:rPr spc="-5" dirty="0"/>
              <a:t>reservados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45042" y="6661886"/>
            <a:ext cx="28257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1185"/>
              </a:lnSpc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9</a:t>
            </a:fld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4055</Words>
  <Application>Microsoft Office PowerPoint</Application>
  <PresentationFormat>Apresentação na tela (4:3)</PresentationFormat>
  <Paragraphs>434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Arial</vt:lpstr>
      <vt:lpstr>Arial MT</vt:lpstr>
      <vt:lpstr>Calibri</vt:lpstr>
      <vt:lpstr>Times New Roman</vt:lpstr>
      <vt:lpstr>Trebuchet MS</vt:lpstr>
      <vt:lpstr>Wingdings</vt:lpstr>
      <vt:lpstr>YahooSans VF</vt:lpstr>
      <vt:lpstr>Office Theme</vt:lpstr>
      <vt:lpstr>Apresentação do PowerPoint</vt:lpstr>
      <vt:lpstr>Será que  somos  inovadores?</vt:lpstr>
      <vt:lpstr>Apresentação do PowerPoint</vt:lpstr>
      <vt:lpstr>Apresentação do PowerPoint</vt:lpstr>
      <vt:lpstr>“Vacas sagradas dão os  melhores hamburgueres.”</vt:lpstr>
      <vt:lpstr>Mudar faz parte  Inovação na Música:</vt:lpstr>
      <vt:lpstr>Apresentação do PowerPoint</vt:lpstr>
      <vt:lpstr>Mudar faz parte  Inovação na Eletrônica:</vt:lpstr>
      <vt:lpstr>Mudar faz parte  Inovação na Educação:</vt:lpstr>
      <vt:lpstr>Apresentação do PowerPoint</vt:lpstr>
      <vt:lpstr>Quais os novos riscos e paradigmas  que desafiam as Instituições de  Ensino na era digital?</vt:lpstr>
      <vt:lpstr>Apresentação do PowerPoint</vt:lpstr>
      <vt:lpstr>Novos Ativos Intangíveis do  Ambiente Educacional exigem  mais dos Gestores e Professores:</vt:lpstr>
      <vt:lpstr>RELAÇÃO COM  ALUNOS</vt:lpstr>
      <vt:lpstr>Ex- funcionária da escola</vt:lpstr>
      <vt:lpstr>Jurisprudência</vt:lpstr>
      <vt:lpstr>Ministra da Educação da Alemanha renuncia após  acusação de plágio</vt:lpstr>
      <vt:lpstr>O que é o</vt:lpstr>
      <vt:lpstr>Apresentação do PowerPoint</vt:lpstr>
      <vt:lpstr>62% checa o celular!</vt:lpstr>
      <vt:lpstr>E já há também uma geração de pais e  famílias mais digitais também!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Crescem problemas de Direitos Autorais “Não pegue o que não é seu!”</vt:lpstr>
      <vt:lpstr>O que é Compartilhamento?</vt:lpstr>
      <vt:lpstr>O que é Compartilhamento?</vt:lpstr>
      <vt:lpstr>O que é Compartilhamento?</vt:lpstr>
      <vt:lpstr>Apresentação do PowerPoint</vt:lpstr>
      <vt:lpstr>Batalha pelo 'iPhone':  Apple deve tentar acordo  com Gradiente</vt:lpstr>
      <vt:lpstr>Definição da Unesco: “Recursos Educacionais Abertos são materiais de</vt:lpstr>
      <vt:lpstr>Biografia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Conteúdo  publicado na  Web</vt:lpstr>
      <vt:lpstr>Uso seguro!</vt:lpstr>
      <vt:lpstr>Como citar fonte digital  (pela ABNT)</vt:lpstr>
      <vt:lpstr>Exemplo de citação de fonte digital</vt:lpstr>
      <vt:lpstr>Apresentação do PowerPoint</vt:lpstr>
      <vt:lpstr>Importante</vt:lpstr>
      <vt:lpstr>Direitos Autorais e de Imagem</vt:lpstr>
      <vt:lpstr>Programas de combate a plágio</vt:lpstr>
      <vt:lpstr>Programas de combate a plágio</vt:lpstr>
      <vt:lpstr>Coleta ≠ Publicação ≠ Contexto</vt:lpstr>
      <vt:lpstr>Avisos legais (quando há uso de imagem de pessoas):</vt:lpstr>
      <vt:lpstr>USO DE CÂMERA OU FILMAGEM</vt:lpstr>
      <vt:lpstr>Apresentação do PowerPoint</vt:lpstr>
      <vt:lpstr>Situações e Recomendações</vt:lpstr>
      <vt:lpstr>Situações e Recomendações</vt:lpstr>
      <vt:lpstr>Situações e Recomendações</vt:lpstr>
      <vt:lpstr>EU ACHAVA QUE A  INTERNET ERA UMA  TERRA SEM LEI! MAS NÃO É!</vt:lpstr>
      <vt:lpstr>Vamos promover a  Internet do Bem!</vt:lpstr>
      <vt:lpstr>Acesse: www.familiamaissegura.com.br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Bissoli</dc:creator>
  <cp:lastModifiedBy>GETÚLIO DA SILVA SANTOS</cp:lastModifiedBy>
  <cp:revision>3</cp:revision>
  <dcterms:created xsi:type="dcterms:W3CDTF">2023-01-02T21:19:41Z</dcterms:created>
  <dcterms:modified xsi:type="dcterms:W3CDTF">2023-01-02T22:11:21Z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2013-04-30T00:00:00Z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2023-01-02T00:00:00Z</vt:filetime>
  </property>
</Properties>
</file>